
<file path=[Content_Types].xml><?xml version="1.0" encoding="utf-8"?>
<Types xmlns="http://schemas.openxmlformats.org/package/2006/content-types">
  <Default Extension="jpg" ContentType="image/jp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58" autoAdjust="0"/>
    <p:restoredTop sz="95806" autoAdjust="0"/>
  </p:normalViewPr>
  <p:slideViewPr>
    <p:cSldViewPr>
      <p:cViewPr varScale="1">
        <p:scale>
          <a:sx n="88" d="100"/>
          <a:sy n="88" d="100"/>
        </p:scale>
        <p:origin x="848"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90550" y="516382"/>
            <a:ext cx="8206740" cy="1120139"/>
          </a:xfrm>
          <a:prstGeom prst="rect">
            <a:avLst/>
          </a:prstGeom>
        </p:spPr>
        <p:txBody>
          <a:bodyPr wrap="square" lIns="0" tIns="0" rIns="0" bIns="0">
            <a:spAutoFit/>
          </a:bodyPr>
          <a:lstStyle>
            <a:lvl1pPr>
              <a:defRPr sz="2400" b="1" i="0">
                <a:solidFill>
                  <a:srgbClr val="001F5F"/>
                </a:solidFill>
                <a:latin typeface="Arial"/>
                <a:cs typeface="Aria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1"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2400" b="0" i="0">
                <a:solidFill>
                  <a:srgbClr val="2C3148"/>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1" i="0">
                <a:solidFill>
                  <a:schemeClr val="tx1"/>
                </a:solidFill>
                <a:latin typeface="Arial"/>
                <a:cs typeface="Arial"/>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1"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7141475" cy="480309"/>
          </a:xfrm>
          <a:prstGeom prst="rect">
            <a:avLst/>
          </a:prstGeom>
        </p:spPr>
      </p:pic>
      <p:pic>
        <p:nvPicPr>
          <p:cNvPr id="17" name="bg object 17"/>
          <p:cNvPicPr/>
          <p:nvPr/>
        </p:nvPicPr>
        <p:blipFill>
          <a:blip r:embed="rId8" cstate="print"/>
          <a:stretch>
            <a:fillRect/>
          </a:stretch>
        </p:blipFill>
        <p:spPr>
          <a:xfrm>
            <a:off x="0" y="0"/>
            <a:ext cx="1185671" cy="455675"/>
          </a:xfrm>
          <a:prstGeom prst="rect">
            <a:avLst/>
          </a:prstGeom>
        </p:spPr>
      </p:pic>
      <p:sp>
        <p:nvSpPr>
          <p:cNvPr id="18" name="bg object 18"/>
          <p:cNvSpPr/>
          <p:nvPr/>
        </p:nvSpPr>
        <p:spPr>
          <a:xfrm>
            <a:off x="762" y="0"/>
            <a:ext cx="7088505" cy="389890"/>
          </a:xfrm>
          <a:custGeom>
            <a:avLst/>
            <a:gdLst/>
            <a:ahLst/>
            <a:cxnLst/>
            <a:rect l="l" t="t" r="r" b="b"/>
            <a:pathLst>
              <a:path w="7088505" h="389890">
                <a:moveTo>
                  <a:pt x="0" y="389382"/>
                </a:moveTo>
                <a:lnTo>
                  <a:pt x="7088124" y="389382"/>
                </a:lnTo>
                <a:lnTo>
                  <a:pt x="7088124" y="0"/>
                </a:lnTo>
                <a:lnTo>
                  <a:pt x="0" y="0"/>
                </a:lnTo>
                <a:lnTo>
                  <a:pt x="0" y="389382"/>
                </a:lnTo>
                <a:close/>
              </a:path>
            </a:pathLst>
          </a:custGeom>
          <a:solidFill>
            <a:srgbClr val="213366"/>
          </a:solidFill>
        </p:spPr>
        <p:txBody>
          <a:bodyPr wrap="square" lIns="0" tIns="0" rIns="0" bIns="0" rtlCol="0"/>
          <a:lstStyle/>
          <a:p>
            <a:endParaRPr/>
          </a:p>
        </p:txBody>
      </p:sp>
      <p:sp>
        <p:nvSpPr>
          <p:cNvPr id="19" name="bg object 19"/>
          <p:cNvSpPr/>
          <p:nvPr/>
        </p:nvSpPr>
        <p:spPr>
          <a:xfrm>
            <a:off x="762" y="0"/>
            <a:ext cx="7088505" cy="389890"/>
          </a:xfrm>
          <a:custGeom>
            <a:avLst/>
            <a:gdLst/>
            <a:ahLst/>
            <a:cxnLst/>
            <a:rect l="l" t="t" r="r" b="b"/>
            <a:pathLst>
              <a:path w="7088505" h="389890">
                <a:moveTo>
                  <a:pt x="0" y="389382"/>
                </a:moveTo>
                <a:lnTo>
                  <a:pt x="7088124" y="389382"/>
                </a:lnTo>
                <a:lnTo>
                  <a:pt x="7088124" y="0"/>
                </a:lnTo>
              </a:path>
              <a:path w="7088505" h="389890">
                <a:moveTo>
                  <a:pt x="0" y="0"/>
                </a:moveTo>
                <a:lnTo>
                  <a:pt x="0" y="389382"/>
                </a:lnTo>
              </a:path>
            </a:pathLst>
          </a:custGeom>
          <a:ln w="25400">
            <a:solidFill>
              <a:srgbClr val="213366"/>
            </a:solidFill>
          </a:ln>
        </p:spPr>
        <p:txBody>
          <a:bodyPr wrap="square" lIns="0" tIns="0" rIns="0" bIns="0" rtlCol="0"/>
          <a:lstStyle/>
          <a:p>
            <a:endParaRPr/>
          </a:p>
        </p:txBody>
      </p:sp>
      <p:sp>
        <p:nvSpPr>
          <p:cNvPr id="2" name="Holder 2"/>
          <p:cNvSpPr>
            <a:spLocks noGrp="1"/>
          </p:cNvSpPr>
          <p:nvPr>
            <p:ph type="title"/>
          </p:nvPr>
        </p:nvSpPr>
        <p:spPr>
          <a:xfrm>
            <a:off x="3542283" y="2186432"/>
            <a:ext cx="2059432" cy="482600"/>
          </a:xfrm>
          <a:prstGeom prst="rect">
            <a:avLst/>
          </a:prstGeom>
        </p:spPr>
        <p:txBody>
          <a:bodyPr wrap="square" lIns="0" tIns="0" rIns="0" bIns="0">
            <a:spAutoFit/>
          </a:bodyPr>
          <a:lstStyle>
            <a:lvl1pPr>
              <a:defRPr sz="3000" b="1" i="0">
                <a:solidFill>
                  <a:schemeClr val="tx1"/>
                </a:solidFill>
                <a:latin typeface="Arial"/>
                <a:cs typeface="Arial"/>
              </a:defRPr>
            </a:lvl1pPr>
          </a:lstStyle>
          <a:p>
            <a:endParaRPr/>
          </a:p>
        </p:txBody>
      </p:sp>
      <p:sp>
        <p:nvSpPr>
          <p:cNvPr id="3" name="Holder 3"/>
          <p:cNvSpPr>
            <a:spLocks noGrp="1"/>
          </p:cNvSpPr>
          <p:nvPr>
            <p:ph type="body" idx="1"/>
          </p:nvPr>
        </p:nvSpPr>
        <p:spPr>
          <a:xfrm>
            <a:off x="390550" y="1198829"/>
            <a:ext cx="8362899" cy="1855470"/>
          </a:xfrm>
          <a:prstGeom prst="rect">
            <a:avLst/>
          </a:prstGeom>
        </p:spPr>
        <p:txBody>
          <a:bodyPr wrap="square" lIns="0" tIns="0" rIns="0" bIns="0">
            <a:spAutoFit/>
          </a:bodyPr>
          <a:lstStyle>
            <a:lvl1pPr>
              <a:defRPr sz="2400" b="0" i="0">
                <a:solidFill>
                  <a:srgbClr val="2C3148"/>
                </a:solidFill>
                <a:latin typeface="Times New Roman"/>
                <a:cs typeface="Times New Roman"/>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12/20/2023</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1439" y="58927"/>
            <a:ext cx="938530" cy="199390"/>
          </a:xfrm>
          <a:prstGeom prst="rect">
            <a:avLst/>
          </a:prstGeom>
        </p:spPr>
        <p:txBody>
          <a:bodyPr vert="horz" wrap="square" lIns="0" tIns="0" rIns="0" bIns="0" rtlCol="0">
            <a:spAutoFit/>
          </a:bodyPr>
          <a:lstStyle/>
          <a:p>
            <a:pPr>
              <a:lnSpc>
                <a:spcPts val="1550"/>
              </a:lnSpc>
            </a:pPr>
            <a:r>
              <a:rPr sz="1400" dirty="0">
                <a:solidFill>
                  <a:srgbClr val="FFFFFF"/>
                </a:solidFill>
                <a:latin typeface="Arial MT"/>
                <a:cs typeface="Arial MT"/>
              </a:rPr>
              <a:t>Project</a:t>
            </a:r>
            <a:r>
              <a:rPr sz="1400" spc="-100" dirty="0">
                <a:solidFill>
                  <a:srgbClr val="FFFFFF"/>
                </a:solidFill>
                <a:latin typeface="Arial MT"/>
                <a:cs typeface="Arial MT"/>
              </a:rPr>
              <a:t> </a:t>
            </a:r>
            <a:r>
              <a:rPr sz="1400" spc="-5" dirty="0">
                <a:solidFill>
                  <a:srgbClr val="FFFFFF"/>
                </a:solidFill>
                <a:latin typeface="Arial MT"/>
                <a:cs typeface="Arial MT"/>
              </a:rPr>
              <a:t>Title</a:t>
            </a:r>
            <a:endParaRPr sz="1400">
              <a:latin typeface="Arial MT"/>
              <a:cs typeface="Arial MT"/>
            </a:endParaRPr>
          </a:p>
        </p:txBody>
      </p:sp>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0" y="0"/>
            <a:ext cx="9144000" cy="5021580"/>
            <a:chOff x="0" y="0"/>
            <a:chExt cx="9144000" cy="502158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6"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pic>
          <p:nvPicPr>
            <p:cNvPr id="8" name="object 8"/>
            <p:cNvPicPr/>
            <p:nvPr/>
          </p:nvPicPr>
          <p:blipFill>
            <a:blip r:embed="rId4" cstate="print"/>
            <a:stretch>
              <a:fillRect/>
            </a:stretch>
          </p:blipFill>
          <p:spPr>
            <a:xfrm>
              <a:off x="0" y="0"/>
              <a:ext cx="9143999" cy="5021578"/>
            </a:xfrm>
            <a:prstGeom prst="rect">
              <a:avLst/>
            </a:prstGeom>
          </p:spPr>
        </p:pic>
      </p:grpSp>
      <p:sp>
        <p:nvSpPr>
          <p:cNvPr id="9" name="object 9"/>
          <p:cNvSpPr txBox="1"/>
          <p:nvPr/>
        </p:nvSpPr>
        <p:spPr>
          <a:xfrm>
            <a:off x="2376042" y="4498340"/>
            <a:ext cx="4391660" cy="208915"/>
          </a:xfrm>
          <a:prstGeom prst="rect">
            <a:avLst/>
          </a:prstGeom>
        </p:spPr>
        <p:txBody>
          <a:bodyPr vert="horz" wrap="square" lIns="0" tIns="12700" rIns="0" bIns="0" rtlCol="0">
            <a:spAutoFit/>
          </a:bodyPr>
          <a:lstStyle/>
          <a:p>
            <a:pPr marL="12700">
              <a:lnSpc>
                <a:spcPct val="100000"/>
              </a:lnSpc>
              <a:spcBef>
                <a:spcPts val="100"/>
              </a:spcBef>
            </a:pPr>
            <a:r>
              <a:rPr sz="1200" dirty="0">
                <a:solidFill>
                  <a:srgbClr val="FFFFFF"/>
                </a:solidFill>
                <a:latin typeface="Arial MT"/>
                <a:cs typeface="Arial MT"/>
              </a:rPr>
              <a:t>Disclaimer:</a:t>
            </a:r>
            <a:r>
              <a:rPr sz="1200" spc="-35" dirty="0">
                <a:solidFill>
                  <a:srgbClr val="FFFFFF"/>
                </a:solidFill>
                <a:latin typeface="Arial MT"/>
                <a:cs typeface="Arial MT"/>
              </a:rPr>
              <a:t> </a:t>
            </a:r>
            <a:r>
              <a:rPr sz="1200" dirty="0">
                <a:solidFill>
                  <a:srgbClr val="FFFFFF"/>
                </a:solidFill>
                <a:latin typeface="Arial MT"/>
                <a:cs typeface="Arial MT"/>
              </a:rPr>
              <a:t>The</a:t>
            </a:r>
            <a:r>
              <a:rPr sz="1200" spc="-25" dirty="0">
                <a:solidFill>
                  <a:srgbClr val="FFFFFF"/>
                </a:solidFill>
                <a:latin typeface="Arial MT"/>
                <a:cs typeface="Arial MT"/>
              </a:rPr>
              <a:t> </a:t>
            </a:r>
            <a:r>
              <a:rPr sz="1200" dirty="0">
                <a:solidFill>
                  <a:srgbClr val="FFFFFF"/>
                </a:solidFill>
                <a:latin typeface="Arial MT"/>
                <a:cs typeface="Arial MT"/>
              </a:rPr>
              <a:t>content</a:t>
            </a:r>
            <a:r>
              <a:rPr sz="1200" spc="-35" dirty="0">
                <a:solidFill>
                  <a:srgbClr val="FFFFFF"/>
                </a:solidFill>
                <a:latin typeface="Arial MT"/>
                <a:cs typeface="Arial MT"/>
              </a:rPr>
              <a:t> </a:t>
            </a:r>
            <a:r>
              <a:rPr sz="1200" dirty="0">
                <a:solidFill>
                  <a:srgbClr val="FFFFFF"/>
                </a:solidFill>
                <a:latin typeface="Arial MT"/>
                <a:cs typeface="Arial MT"/>
              </a:rPr>
              <a:t>is</a:t>
            </a:r>
            <a:r>
              <a:rPr sz="1200" spc="-10" dirty="0">
                <a:solidFill>
                  <a:srgbClr val="FFFFFF"/>
                </a:solidFill>
                <a:latin typeface="Arial MT"/>
                <a:cs typeface="Arial MT"/>
              </a:rPr>
              <a:t> </a:t>
            </a:r>
            <a:r>
              <a:rPr sz="1200" dirty="0">
                <a:solidFill>
                  <a:srgbClr val="FFFFFF"/>
                </a:solidFill>
                <a:latin typeface="Arial MT"/>
                <a:cs typeface="Arial MT"/>
              </a:rPr>
              <a:t>curated</a:t>
            </a:r>
            <a:r>
              <a:rPr sz="1200" spc="-35" dirty="0">
                <a:solidFill>
                  <a:srgbClr val="FFFFFF"/>
                </a:solidFill>
                <a:latin typeface="Arial MT"/>
                <a:cs typeface="Arial MT"/>
              </a:rPr>
              <a:t> </a:t>
            </a:r>
            <a:r>
              <a:rPr sz="1200" dirty="0">
                <a:solidFill>
                  <a:srgbClr val="FFFFFF"/>
                </a:solidFill>
                <a:latin typeface="Arial MT"/>
                <a:cs typeface="Arial MT"/>
              </a:rPr>
              <a:t>for</a:t>
            </a:r>
            <a:r>
              <a:rPr sz="1200" spc="-15" dirty="0">
                <a:solidFill>
                  <a:srgbClr val="FFFFFF"/>
                </a:solidFill>
                <a:latin typeface="Arial MT"/>
                <a:cs typeface="Arial MT"/>
              </a:rPr>
              <a:t> </a:t>
            </a:r>
            <a:r>
              <a:rPr sz="1200" dirty="0">
                <a:solidFill>
                  <a:srgbClr val="FFFFFF"/>
                </a:solidFill>
                <a:latin typeface="Arial MT"/>
                <a:cs typeface="Arial MT"/>
              </a:rPr>
              <a:t>educational</a:t>
            </a:r>
            <a:r>
              <a:rPr sz="1200" spc="-45" dirty="0">
                <a:solidFill>
                  <a:srgbClr val="FFFFFF"/>
                </a:solidFill>
                <a:latin typeface="Arial MT"/>
                <a:cs typeface="Arial MT"/>
              </a:rPr>
              <a:t> </a:t>
            </a:r>
            <a:r>
              <a:rPr sz="1200" dirty="0">
                <a:solidFill>
                  <a:srgbClr val="FFFFFF"/>
                </a:solidFill>
                <a:latin typeface="Arial MT"/>
                <a:cs typeface="Arial MT"/>
              </a:rPr>
              <a:t>purposes</a:t>
            </a:r>
            <a:r>
              <a:rPr sz="1200" spc="-40" dirty="0">
                <a:solidFill>
                  <a:srgbClr val="FFFFFF"/>
                </a:solidFill>
                <a:latin typeface="Arial MT"/>
                <a:cs typeface="Arial MT"/>
              </a:rPr>
              <a:t> </a:t>
            </a:r>
            <a:r>
              <a:rPr sz="1200" spc="-5" dirty="0">
                <a:solidFill>
                  <a:srgbClr val="FFFFFF"/>
                </a:solidFill>
                <a:latin typeface="Arial MT"/>
                <a:cs typeface="Arial MT"/>
              </a:rPr>
              <a:t>only.</a:t>
            </a:r>
            <a:endParaRPr sz="1200">
              <a:latin typeface="Arial MT"/>
              <a:cs typeface="Arial MT"/>
            </a:endParaRPr>
          </a:p>
        </p:txBody>
      </p:sp>
      <p:grpSp>
        <p:nvGrpSpPr>
          <p:cNvPr id="10" name="object 10"/>
          <p:cNvGrpSpPr/>
          <p:nvPr/>
        </p:nvGrpSpPr>
        <p:grpSpPr>
          <a:xfrm>
            <a:off x="1111250" y="989330"/>
            <a:ext cx="6923405" cy="3128645"/>
            <a:chOff x="1111250" y="989330"/>
            <a:chExt cx="6923405" cy="3128645"/>
          </a:xfrm>
        </p:grpSpPr>
        <p:sp>
          <p:nvSpPr>
            <p:cNvPr id="11" name="object 11"/>
            <p:cNvSpPr/>
            <p:nvPr/>
          </p:nvSpPr>
          <p:spPr>
            <a:xfrm>
              <a:off x="1123950" y="1002030"/>
              <a:ext cx="6898005" cy="3103245"/>
            </a:xfrm>
            <a:custGeom>
              <a:avLst/>
              <a:gdLst/>
              <a:ahLst/>
              <a:cxnLst/>
              <a:rect l="l" t="t" r="r" b="b"/>
              <a:pathLst>
                <a:path w="6898005" h="3103245">
                  <a:moveTo>
                    <a:pt x="6645021" y="0"/>
                  </a:moveTo>
                  <a:lnTo>
                    <a:pt x="252603" y="0"/>
                  </a:lnTo>
                  <a:lnTo>
                    <a:pt x="207200" y="4071"/>
                  </a:lnTo>
                  <a:lnTo>
                    <a:pt x="164466" y="15810"/>
                  </a:lnTo>
                  <a:lnTo>
                    <a:pt x="125114" y="34501"/>
                  </a:lnTo>
                  <a:lnTo>
                    <a:pt x="89859" y="59429"/>
                  </a:lnTo>
                  <a:lnTo>
                    <a:pt x="59413" y="89879"/>
                  </a:lnTo>
                  <a:lnTo>
                    <a:pt x="34490" y="125137"/>
                  </a:lnTo>
                  <a:lnTo>
                    <a:pt x="15804" y="164486"/>
                  </a:lnTo>
                  <a:lnTo>
                    <a:pt x="4070" y="207213"/>
                  </a:lnTo>
                  <a:lnTo>
                    <a:pt x="0" y="252603"/>
                  </a:lnTo>
                  <a:lnTo>
                    <a:pt x="0" y="2850261"/>
                  </a:lnTo>
                  <a:lnTo>
                    <a:pt x="4070" y="2895663"/>
                  </a:lnTo>
                  <a:lnTo>
                    <a:pt x="15804" y="2938397"/>
                  </a:lnTo>
                  <a:lnTo>
                    <a:pt x="34490" y="2977749"/>
                  </a:lnTo>
                  <a:lnTo>
                    <a:pt x="59413" y="3013004"/>
                  </a:lnTo>
                  <a:lnTo>
                    <a:pt x="89859" y="3043450"/>
                  </a:lnTo>
                  <a:lnTo>
                    <a:pt x="125114" y="3068373"/>
                  </a:lnTo>
                  <a:lnTo>
                    <a:pt x="164466" y="3087059"/>
                  </a:lnTo>
                  <a:lnTo>
                    <a:pt x="207200" y="3098793"/>
                  </a:lnTo>
                  <a:lnTo>
                    <a:pt x="252603" y="3102864"/>
                  </a:lnTo>
                  <a:lnTo>
                    <a:pt x="6645021" y="3102864"/>
                  </a:lnTo>
                  <a:lnTo>
                    <a:pt x="6690410" y="3098793"/>
                  </a:lnTo>
                  <a:lnTo>
                    <a:pt x="6733137" y="3087059"/>
                  </a:lnTo>
                  <a:lnTo>
                    <a:pt x="6772486" y="3068373"/>
                  </a:lnTo>
                  <a:lnTo>
                    <a:pt x="6807744" y="3043450"/>
                  </a:lnTo>
                  <a:lnTo>
                    <a:pt x="6838194" y="3013004"/>
                  </a:lnTo>
                  <a:lnTo>
                    <a:pt x="6863122" y="2977749"/>
                  </a:lnTo>
                  <a:lnTo>
                    <a:pt x="6881813" y="2938397"/>
                  </a:lnTo>
                  <a:lnTo>
                    <a:pt x="6893552" y="2895663"/>
                  </a:lnTo>
                  <a:lnTo>
                    <a:pt x="6897624" y="2850261"/>
                  </a:lnTo>
                  <a:lnTo>
                    <a:pt x="6897624" y="252603"/>
                  </a:lnTo>
                  <a:lnTo>
                    <a:pt x="6893552" y="207213"/>
                  </a:lnTo>
                  <a:lnTo>
                    <a:pt x="6881813" y="164486"/>
                  </a:lnTo>
                  <a:lnTo>
                    <a:pt x="6863122" y="125137"/>
                  </a:lnTo>
                  <a:lnTo>
                    <a:pt x="6838194" y="89879"/>
                  </a:lnTo>
                  <a:lnTo>
                    <a:pt x="6807744" y="59429"/>
                  </a:lnTo>
                  <a:lnTo>
                    <a:pt x="6772486" y="34501"/>
                  </a:lnTo>
                  <a:lnTo>
                    <a:pt x="6733137" y="15810"/>
                  </a:lnTo>
                  <a:lnTo>
                    <a:pt x="6690410" y="4071"/>
                  </a:lnTo>
                  <a:lnTo>
                    <a:pt x="6645021" y="0"/>
                  </a:lnTo>
                  <a:close/>
                </a:path>
              </a:pathLst>
            </a:custGeom>
            <a:solidFill>
              <a:srgbClr val="E4EDFF"/>
            </a:solidFill>
          </p:spPr>
          <p:txBody>
            <a:bodyPr wrap="square" lIns="0" tIns="0" rIns="0" bIns="0" rtlCol="0"/>
            <a:lstStyle/>
            <a:p>
              <a:endParaRPr/>
            </a:p>
          </p:txBody>
        </p:sp>
        <p:sp>
          <p:nvSpPr>
            <p:cNvPr id="12" name="object 12"/>
            <p:cNvSpPr/>
            <p:nvPr/>
          </p:nvSpPr>
          <p:spPr>
            <a:xfrm>
              <a:off x="1123950" y="1002030"/>
              <a:ext cx="6898005" cy="3103245"/>
            </a:xfrm>
            <a:custGeom>
              <a:avLst/>
              <a:gdLst/>
              <a:ahLst/>
              <a:cxnLst/>
              <a:rect l="l" t="t" r="r" b="b"/>
              <a:pathLst>
                <a:path w="6898005" h="3103245">
                  <a:moveTo>
                    <a:pt x="0" y="252603"/>
                  </a:moveTo>
                  <a:lnTo>
                    <a:pt x="4070" y="207213"/>
                  </a:lnTo>
                  <a:lnTo>
                    <a:pt x="15804" y="164486"/>
                  </a:lnTo>
                  <a:lnTo>
                    <a:pt x="34490" y="125137"/>
                  </a:lnTo>
                  <a:lnTo>
                    <a:pt x="59413" y="89879"/>
                  </a:lnTo>
                  <a:lnTo>
                    <a:pt x="89859" y="59429"/>
                  </a:lnTo>
                  <a:lnTo>
                    <a:pt x="125114" y="34501"/>
                  </a:lnTo>
                  <a:lnTo>
                    <a:pt x="164466" y="15810"/>
                  </a:lnTo>
                  <a:lnTo>
                    <a:pt x="207200" y="4071"/>
                  </a:lnTo>
                  <a:lnTo>
                    <a:pt x="252603" y="0"/>
                  </a:lnTo>
                  <a:lnTo>
                    <a:pt x="6645021" y="0"/>
                  </a:lnTo>
                  <a:lnTo>
                    <a:pt x="6690410" y="4071"/>
                  </a:lnTo>
                  <a:lnTo>
                    <a:pt x="6733137" y="15810"/>
                  </a:lnTo>
                  <a:lnTo>
                    <a:pt x="6772486" y="34501"/>
                  </a:lnTo>
                  <a:lnTo>
                    <a:pt x="6807744" y="59429"/>
                  </a:lnTo>
                  <a:lnTo>
                    <a:pt x="6838194" y="89879"/>
                  </a:lnTo>
                  <a:lnTo>
                    <a:pt x="6863122" y="125137"/>
                  </a:lnTo>
                  <a:lnTo>
                    <a:pt x="6881813" y="164486"/>
                  </a:lnTo>
                  <a:lnTo>
                    <a:pt x="6893552" y="207213"/>
                  </a:lnTo>
                  <a:lnTo>
                    <a:pt x="6897624" y="252603"/>
                  </a:lnTo>
                  <a:lnTo>
                    <a:pt x="6897624" y="2850261"/>
                  </a:lnTo>
                  <a:lnTo>
                    <a:pt x="6893552" y="2895663"/>
                  </a:lnTo>
                  <a:lnTo>
                    <a:pt x="6881813" y="2938397"/>
                  </a:lnTo>
                  <a:lnTo>
                    <a:pt x="6863122" y="2977749"/>
                  </a:lnTo>
                  <a:lnTo>
                    <a:pt x="6838194" y="3013004"/>
                  </a:lnTo>
                  <a:lnTo>
                    <a:pt x="6807744" y="3043450"/>
                  </a:lnTo>
                  <a:lnTo>
                    <a:pt x="6772486" y="3068373"/>
                  </a:lnTo>
                  <a:lnTo>
                    <a:pt x="6733137" y="3087059"/>
                  </a:lnTo>
                  <a:lnTo>
                    <a:pt x="6690410" y="3098793"/>
                  </a:lnTo>
                  <a:lnTo>
                    <a:pt x="6645021" y="3102864"/>
                  </a:lnTo>
                  <a:lnTo>
                    <a:pt x="252603" y="3102864"/>
                  </a:lnTo>
                  <a:lnTo>
                    <a:pt x="207200" y="3098793"/>
                  </a:lnTo>
                  <a:lnTo>
                    <a:pt x="164466" y="3087059"/>
                  </a:lnTo>
                  <a:lnTo>
                    <a:pt x="125114" y="3068373"/>
                  </a:lnTo>
                  <a:lnTo>
                    <a:pt x="89859" y="3043450"/>
                  </a:lnTo>
                  <a:lnTo>
                    <a:pt x="59413" y="3013004"/>
                  </a:lnTo>
                  <a:lnTo>
                    <a:pt x="34490" y="2977749"/>
                  </a:lnTo>
                  <a:lnTo>
                    <a:pt x="15804" y="2938397"/>
                  </a:lnTo>
                  <a:lnTo>
                    <a:pt x="4070" y="2895663"/>
                  </a:lnTo>
                  <a:lnTo>
                    <a:pt x="0" y="2850261"/>
                  </a:lnTo>
                  <a:lnTo>
                    <a:pt x="0" y="252603"/>
                  </a:lnTo>
                  <a:close/>
                </a:path>
              </a:pathLst>
            </a:custGeom>
            <a:ln w="25400">
              <a:solidFill>
                <a:srgbClr val="9BDBFA"/>
              </a:solidFill>
            </a:ln>
          </p:spPr>
          <p:txBody>
            <a:bodyPr wrap="square" lIns="0" tIns="0" rIns="0" bIns="0" rtlCol="0"/>
            <a:lstStyle/>
            <a:p>
              <a:endParaRPr/>
            </a:p>
          </p:txBody>
        </p:sp>
        <p:pic>
          <p:nvPicPr>
            <p:cNvPr id="13" name="object 13"/>
            <p:cNvPicPr/>
            <p:nvPr/>
          </p:nvPicPr>
          <p:blipFill>
            <a:blip r:embed="rId5" cstate="print"/>
            <a:stretch>
              <a:fillRect/>
            </a:stretch>
          </p:blipFill>
          <p:spPr>
            <a:xfrm>
              <a:off x="4756403" y="1621536"/>
              <a:ext cx="1162812" cy="388619"/>
            </a:xfrm>
            <a:prstGeom prst="rect">
              <a:avLst/>
            </a:prstGeom>
          </p:spPr>
        </p:pic>
        <p:pic>
          <p:nvPicPr>
            <p:cNvPr id="14" name="object 14"/>
            <p:cNvPicPr/>
            <p:nvPr/>
          </p:nvPicPr>
          <p:blipFill>
            <a:blip r:embed="rId6" cstate="print"/>
            <a:stretch>
              <a:fillRect/>
            </a:stretch>
          </p:blipFill>
          <p:spPr>
            <a:xfrm>
              <a:off x="3675888" y="1607820"/>
              <a:ext cx="787908" cy="414527"/>
            </a:xfrm>
            <a:prstGeom prst="rect">
              <a:avLst/>
            </a:prstGeom>
          </p:spPr>
        </p:pic>
        <p:sp>
          <p:nvSpPr>
            <p:cNvPr id="15" name="object 15"/>
            <p:cNvSpPr/>
            <p:nvPr/>
          </p:nvSpPr>
          <p:spPr>
            <a:xfrm>
              <a:off x="4610100" y="1534668"/>
              <a:ext cx="1455420" cy="561975"/>
            </a:xfrm>
            <a:custGeom>
              <a:avLst/>
              <a:gdLst/>
              <a:ahLst/>
              <a:cxnLst/>
              <a:rect l="l" t="t" r="r" b="b"/>
              <a:pathLst>
                <a:path w="1455420" h="561975">
                  <a:moveTo>
                    <a:pt x="0" y="0"/>
                  </a:moveTo>
                  <a:lnTo>
                    <a:pt x="0" y="561975"/>
                  </a:lnTo>
                </a:path>
                <a:path w="1455420" h="561975">
                  <a:moveTo>
                    <a:pt x="1455420" y="0"/>
                  </a:moveTo>
                  <a:lnTo>
                    <a:pt x="1455420" y="561975"/>
                  </a:lnTo>
                </a:path>
              </a:pathLst>
            </a:custGeom>
            <a:ln w="9525">
              <a:solidFill>
                <a:srgbClr val="A6A6A6"/>
              </a:solidFill>
            </a:ln>
          </p:spPr>
          <p:txBody>
            <a:bodyPr wrap="square" lIns="0" tIns="0" rIns="0" bIns="0" rtlCol="0"/>
            <a:lstStyle/>
            <a:p>
              <a:endParaRPr/>
            </a:p>
          </p:txBody>
        </p:sp>
        <p:pic>
          <p:nvPicPr>
            <p:cNvPr id="16" name="object 16"/>
            <p:cNvPicPr/>
            <p:nvPr/>
          </p:nvPicPr>
          <p:blipFill>
            <a:blip r:embed="rId7" cstate="print"/>
            <a:stretch>
              <a:fillRect/>
            </a:stretch>
          </p:blipFill>
          <p:spPr>
            <a:xfrm>
              <a:off x="6211823" y="1633728"/>
              <a:ext cx="1403603" cy="362712"/>
            </a:xfrm>
            <a:prstGeom prst="rect">
              <a:avLst/>
            </a:prstGeom>
          </p:spPr>
        </p:pic>
        <p:sp>
          <p:nvSpPr>
            <p:cNvPr id="17" name="object 17"/>
            <p:cNvSpPr/>
            <p:nvPr/>
          </p:nvSpPr>
          <p:spPr>
            <a:xfrm>
              <a:off x="3529583" y="1534668"/>
              <a:ext cx="0" cy="561975"/>
            </a:xfrm>
            <a:custGeom>
              <a:avLst/>
              <a:gdLst/>
              <a:ahLst/>
              <a:cxnLst/>
              <a:rect l="l" t="t" r="r" b="b"/>
              <a:pathLst>
                <a:path h="561975">
                  <a:moveTo>
                    <a:pt x="0" y="0"/>
                  </a:moveTo>
                  <a:lnTo>
                    <a:pt x="0" y="561975"/>
                  </a:lnTo>
                </a:path>
              </a:pathLst>
            </a:custGeom>
            <a:ln w="9525">
              <a:solidFill>
                <a:srgbClr val="A6A6A6"/>
              </a:solidFill>
            </a:ln>
          </p:spPr>
          <p:txBody>
            <a:bodyPr wrap="square" lIns="0" tIns="0" rIns="0" bIns="0" rtlCol="0"/>
            <a:lstStyle/>
            <a:p>
              <a:endParaRPr/>
            </a:p>
          </p:txBody>
        </p:sp>
        <p:pic>
          <p:nvPicPr>
            <p:cNvPr id="18" name="object 18"/>
            <p:cNvPicPr/>
            <p:nvPr/>
          </p:nvPicPr>
          <p:blipFill>
            <a:blip r:embed="rId8" cstate="print"/>
            <a:stretch>
              <a:fillRect/>
            </a:stretch>
          </p:blipFill>
          <p:spPr>
            <a:xfrm>
              <a:off x="1566672" y="1495044"/>
              <a:ext cx="1816607" cy="454152"/>
            </a:xfrm>
            <a:prstGeom prst="rect">
              <a:avLst/>
            </a:prstGeom>
          </p:spPr>
        </p:pic>
      </p:grpSp>
      <p:sp>
        <p:nvSpPr>
          <p:cNvPr id="19" name="object 19"/>
          <p:cNvSpPr txBox="1">
            <a:spLocks noGrp="1"/>
          </p:cNvSpPr>
          <p:nvPr>
            <p:ph type="title"/>
          </p:nvPr>
        </p:nvSpPr>
        <p:spPr>
          <a:xfrm>
            <a:off x="1474724" y="2338577"/>
            <a:ext cx="6189345" cy="299720"/>
          </a:xfrm>
          <a:prstGeom prst="rect">
            <a:avLst/>
          </a:prstGeom>
        </p:spPr>
        <p:txBody>
          <a:bodyPr vert="horz" wrap="square" lIns="0" tIns="12700" rIns="0" bIns="0" rtlCol="0">
            <a:spAutoFit/>
          </a:bodyPr>
          <a:lstStyle/>
          <a:p>
            <a:pPr marL="12700">
              <a:lnSpc>
                <a:spcPct val="100000"/>
              </a:lnSpc>
              <a:spcBef>
                <a:spcPts val="100"/>
              </a:spcBef>
            </a:pPr>
            <a:r>
              <a:rPr lang="en-IN" sz="1800" dirty="0">
                <a:solidFill>
                  <a:srgbClr val="272C45"/>
                </a:solidFill>
                <a:latin typeface="Times New Roman"/>
                <a:cs typeface="Times New Roman"/>
              </a:rPr>
              <a:t>Bangalore House Price prediction using Machine learning </a:t>
            </a:r>
            <a:endParaRPr sz="1800" dirty="0">
              <a:latin typeface="Times New Roman"/>
              <a:cs typeface="Times New Roman"/>
            </a:endParaRPr>
          </a:p>
        </p:txBody>
      </p:sp>
      <p:sp>
        <p:nvSpPr>
          <p:cNvPr id="20" name="object 20"/>
          <p:cNvSpPr txBox="1"/>
          <p:nvPr/>
        </p:nvSpPr>
        <p:spPr>
          <a:xfrm>
            <a:off x="4988178" y="3067304"/>
            <a:ext cx="1758314" cy="208279"/>
          </a:xfrm>
          <a:prstGeom prst="rect">
            <a:avLst/>
          </a:prstGeom>
        </p:spPr>
        <p:txBody>
          <a:bodyPr vert="horz" wrap="square" lIns="0" tIns="12700" rIns="0" bIns="0" rtlCol="0">
            <a:spAutoFit/>
          </a:bodyPr>
          <a:lstStyle/>
          <a:p>
            <a:pPr marL="12700">
              <a:lnSpc>
                <a:spcPct val="100000"/>
              </a:lnSpc>
              <a:spcBef>
                <a:spcPts val="100"/>
              </a:spcBef>
            </a:pPr>
            <a:r>
              <a:rPr sz="1200" dirty="0">
                <a:latin typeface="Times New Roman"/>
                <a:cs typeface="Times New Roman"/>
              </a:rPr>
              <a:t>Guid</a:t>
            </a:r>
            <a:r>
              <a:rPr sz="1200" spc="-5" dirty="0">
                <a:latin typeface="Times New Roman"/>
                <a:cs typeface="Times New Roman"/>
              </a:rPr>
              <a:t>e</a:t>
            </a:r>
            <a:r>
              <a:rPr sz="1200" dirty="0">
                <a:latin typeface="Times New Roman"/>
                <a:cs typeface="Times New Roman"/>
              </a:rPr>
              <a:t>:</a:t>
            </a:r>
            <a:r>
              <a:rPr sz="1200" spc="15" dirty="0">
                <a:latin typeface="Times New Roman"/>
                <a:cs typeface="Times New Roman"/>
              </a:rPr>
              <a:t> </a:t>
            </a:r>
            <a:r>
              <a:rPr sz="1200" b="1" spc="-5" dirty="0">
                <a:latin typeface="Times New Roman"/>
                <a:cs typeface="Times New Roman"/>
              </a:rPr>
              <a:t>SHI</a:t>
            </a:r>
            <a:r>
              <a:rPr sz="1200" b="1" dirty="0">
                <a:latin typeface="Times New Roman"/>
                <a:cs typeface="Times New Roman"/>
              </a:rPr>
              <a:t>L</a:t>
            </a:r>
            <a:r>
              <a:rPr sz="1200" b="1" spc="-105" dirty="0">
                <a:latin typeface="Times New Roman"/>
                <a:cs typeface="Times New Roman"/>
              </a:rPr>
              <a:t>P</a:t>
            </a:r>
            <a:r>
              <a:rPr sz="1200" b="1" spc="-5" dirty="0">
                <a:latin typeface="Times New Roman"/>
                <a:cs typeface="Times New Roman"/>
              </a:rPr>
              <a:t>A</a:t>
            </a:r>
            <a:r>
              <a:rPr sz="1200" b="1" spc="-75" dirty="0">
                <a:latin typeface="Times New Roman"/>
                <a:cs typeface="Times New Roman"/>
              </a:rPr>
              <a:t> </a:t>
            </a:r>
            <a:r>
              <a:rPr sz="1200" b="1" spc="-5" dirty="0">
                <a:latin typeface="Times New Roman"/>
                <a:cs typeface="Times New Roman"/>
              </a:rPr>
              <a:t>HARI</a:t>
            </a:r>
            <a:r>
              <a:rPr sz="1200" b="1" spc="-10" dirty="0">
                <a:latin typeface="Times New Roman"/>
                <a:cs typeface="Times New Roman"/>
              </a:rPr>
              <a:t>R</a:t>
            </a:r>
            <a:r>
              <a:rPr sz="1200" b="1" spc="-5" dirty="0">
                <a:latin typeface="Times New Roman"/>
                <a:cs typeface="Times New Roman"/>
              </a:rPr>
              <a:t>AJ</a:t>
            </a:r>
            <a:endParaRPr sz="1200">
              <a:latin typeface="Times New Roman"/>
              <a:cs typeface="Times New Roman"/>
            </a:endParaRPr>
          </a:p>
        </p:txBody>
      </p:sp>
      <p:sp>
        <p:nvSpPr>
          <p:cNvPr id="21" name="object 21"/>
          <p:cNvSpPr txBox="1"/>
          <p:nvPr/>
        </p:nvSpPr>
        <p:spPr>
          <a:xfrm>
            <a:off x="1390903" y="3041396"/>
            <a:ext cx="2677795" cy="623248"/>
          </a:xfrm>
          <a:prstGeom prst="rect">
            <a:avLst/>
          </a:prstGeom>
        </p:spPr>
        <p:txBody>
          <a:bodyPr vert="horz" wrap="square" lIns="0" tIns="12700" rIns="0" bIns="0" rtlCol="0">
            <a:spAutoFit/>
          </a:bodyPr>
          <a:lstStyle/>
          <a:p>
            <a:pPr marL="12700">
              <a:lnSpc>
                <a:spcPct val="100000"/>
              </a:lnSpc>
              <a:spcBef>
                <a:spcPts val="100"/>
              </a:spcBef>
            </a:pPr>
            <a:r>
              <a:rPr sz="1400" dirty="0">
                <a:latin typeface="Arial MT"/>
                <a:cs typeface="Arial MT"/>
              </a:rPr>
              <a:t>Team</a:t>
            </a:r>
            <a:r>
              <a:rPr sz="1400" spc="-40" dirty="0">
                <a:latin typeface="Arial MT"/>
                <a:cs typeface="Arial MT"/>
              </a:rPr>
              <a:t> </a:t>
            </a:r>
            <a:r>
              <a:rPr sz="1400" dirty="0">
                <a:latin typeface="Arial MT"/>
                <a:cs typeface="Arial MT"/>
              </a:rPr>
              <a:t>Members</a:t>
            </a:r>
            <a:r>
              <a:rPr sz="1200" dirty="0">
                <a:latin typeface="Times New Roman"/>
                <a:cs typeface="Times New Roman"/>
              </a:rPr>
              <a:t>:</a:t>
            </a:r>
            <a:r>
              <a:rPr sz="1200" spc="-40" dirty="0">
                <a:latin typeface="Times New Roman"/>
                <a:cs typeface="Times New Roman"/>
              </a:rPr>
              <a:t> </a:t>
            </a:r>
            <a:r>
              <a:rPr lang="en-IN" sz="1200" spc="-40" dirty="0">
                <a:latin typeface="Times New Roman"/>
                <a:cs typeface="Times New Roman"/>
              </a:rPr>
              <a:t>ACHUTHA B</a:t>
            </a:r>
          </a:p>
          <a:p>
            <a:pPr marL="12700">
              <a:lnSpc>
                <a:spcPct val="100000"/>
              </a:lnSpc>
              <a:spcBef>
                <a:spcPts val="100"/>
              </a:spcBef>
            </a:pPr>
            <a:r>
              <a:rPr lang="en-IN" sz="1200" spc="-40" dirty="0">
                <a:latin typeface="Times New Roman"/>
                <a:cs typeface="Times New Roman"/>
              </a:rPr>
              <a:t>                                       KISHAN SHINDE</a:t>
            </a:r>
          </a:p>
          <a:p>
            <a:pPr marL="12700">
              <a:lnSpc>
                <a:spcPct val="100000"/>
              </a:lnSpc>
              <a:spcBef>
                <a:spcPts val="100"/>
              </a:spcBef>
            </a:pPr>
            <a:r>
              <a:rPr lang="en-IN" sz="1200" spc="-40" dirty="0">
                <a:latin typeface="Times New Roman"/>
                <a:cs typeface="Times New Roman"/>
              </a:rPr>
              <a:t>                                        B S LIKHITH </a:t>
            </a:r>
            <a:endParaRPr sz="1200" dirty="0">
              <a:latin typeface="Times New Roman"/>
              <a:cs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8" y="29337"/>
            <a:ext cx="4874261" cy="457176"/>
          </a:xfrm>
          <a:prstGeom prst="rect">
            <a:avLst/>
          </a:prstGeom>
        </p:spPr>
        <p:txBody>
          <a:bodyPr vert="horz" wrap="square" lIns="0" tIns="13335" rIns="0" bIns="0" rtlCol="0">
            <a:spAutoFit/>
          </a:bodyPr>
          <a:lstStyle/>
          <a:p>
            <a:pPr marL="12700">
              <a:spcBef>
                <a:spcPts val="105"/>
              </a:spcBef>
            </a:pPr>
            <a:r>
              <a:rPr lang="en-IN" sz="14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endParaRPr lang="en-IN" sz="1400" dirty="0">
              <a:effectLst/>
            </a:endParaRPr>
          </a:p>
          <a:p>
            <a:pPr marL="12700">
              <a:lnSpc>
                <a:spcPct val="100000"/>
              </a:lnSpc>
              <a:spcBef>
                <a:spcPts val="105"/>
              </a:spcBef>
            </a:pPr>
            <a:endParaRPr lang="en-IN" sz="1400" dirty="0">
              <a:latin typeface="Arial MT"/>
              <a:cs typeface="Arial MT"/>
            </a:endParaRPr>
          </a:p>
        </p:txBody>
      </p:sp>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260400" y="680720"/>
            <a:ext cx="1684655"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001F5F"/>
                </a:solidFill>
              </a:rPr>
              <a:t>Conclusion</a:t>
            </a:r>
            <a:endParaRPr sz="2400"/>
          </a:p>
        </p:txBody>
      </p:sp>
      <p:sp>
        <p:nvSpPr>
          <p:cNvPr id="9" name="object 9"/>
          <p:cNvSpPr txBox="1"/>
          <p:nvPr/>
        </p:nvSpPr>
        <p:spPr>
          <a:xfrm>
            <a:off x="430530" y="1089049"/>
            <a:ext cx="8282940" cy="3568606"/>
          </a:xfrm>
          <a:prstGeom prst="rect">
            <a:avLst/>
          </a:prstGeom>
        </p:spPr>
        <p:txBody>
          <a:bodyPr vert="horz" wrap="square" lIns="0" tIns="12700" rIns="0" bIns="0" rtlCol="0">
            <a:spAutoFit/>
          </a:bodyPr>
          <a:lstStyle/>
          <a:p>
            <a:pPr marL="154305" marR="96520" algn="just">
              <a:lnSpc>
                <a:spcPct val="103000"/>
              </a:lnSpc>
              <a:spcAft>
                <a:spcPts val="0"/>
              </a:spcAft>
            </a:pPr>
            <a:r>
              <a:rPr lang="en-US" sz="1600" dirty="0">
                <a:effectLst/>
                <a:latin typeface="Söhne"/>
                <a:ea typeface="Times New Roman" panose="02020603050405020304" pitchFamily="18" charset="0"/>
              </a:rPr>
              <a:t>In conclusion, the implemented model for predicting house prices in Bengaluru demonstrates a systematic and robust approach to data preprocessing, feature engineering, and machine learning model development. The comprehensive cleaning process, including outlier removal and the creation of relevant features like '</a:t>
            </a:r>
            <a:r>
              <a:rPr lang="en-US" sz="1600" dirty="0" err="1">
                <a:effectLst/>
                <a:latin typeface="Söhne"/>
                <a:ea typeface="Times New Roman" panose="02020603050405020304" pitchFamily="18" charset="0"/>
              </a:rPr>
              <a:t>bhk</a:t>
            </a:r>
            <a:r>
              <a:rPr lang="en-US" sz="1600" dirty="0">
                <a:effectLst/>
                <a:latin typeface="Söhne"/>
                <a:ea typeface="Times New Roman" panose="02020603050405020304" pitchFamily="18" charset="0"/>
              </a:rPr>
              <a:t>' and '</a:t>
            </a:r>
            <a:r>
              <a:rPr lang="en-US" sz="1600" dirty="0" err="1">
                <a:effectLst/>
                <a:latin typeface="Söhne"/>
                <a:ea typeface="Times New Roman" panose="02020603050405020304" pitchFamily="18" charset="0"/>
              </a:rPr>
              <a:t>price_per_sqft</a:t>
            </a:r>
            <a:r>
              <a:rPr lang="en-US" sz="1600" dirty="0">
                <a:effectLst/>
                <a:latin typeface="Söhne"/>
                <a:ea typeface="Times New Roman" panose="02020603050405020304" pitchFamily="18" charset="0"/>
              </a:rPr>
              <a:t>,' ensures the model is trained on a reliable and informative dataset. The utilization of Linear Regression, Lasso, and Ridge models within pipelines, incorporating one-hot encoding and standard scaling, further enhances the model's predictive capabilities. The evaluation metrics, specifically the R-squared score, provide a quantitative measure of model performance, facilitating a thorough assessment of its accuracy. The model's ability to handle real-time predictions, scalability, and adaptability to market changes make it a valuable tool for various stakeholders in the real estate industry. The conclusion is reinforced by the successful persistence of the trained Ridge model for future use, showcasing the model's practicality and potential for continuous improvement in predicting house prices in the dynamic Bengaluru housing market.</a:t>
            </a:r>
            <a:endParaRPr lang="en-IN" sz="1600" dirty="0">
              <a:effectLst/>
              <a:latin typeface="Söhne"/>
              <a:ea typeface="Times New Roman" panose="02020603050405020304" pitchFamily="18" charset="0"/>
            </a:endParaRPr>
          </a:p>
          <a:p>
            <a:pPr>
              <a:spcBef>
                <a:spcPts val="50"/>
              </a:spcBef>
            </a:pPr>
            <a:r>
              <a:rPr lang="en-US" sz="1600" dirty="0">
                <a:effectLst/>
                <a:latin typeface="Söhne"/>
                <a:ea typeface="Times New Roman" panose="02020603050405020304" pitchFamily="18" charset="0"/>
              </a:rPr>
              <a:t> </a:t>
            </a:r>
            <a:endParaRPr lang="en-IN" sz="1600" dirty="0">
              <a:effectLst/>
              <a:latin typeface="Söhne"/>
              <a:ea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8" y="29337"/>
            <a:ext cx="5026661" cy="457176"/>
          </a:xfrm>
          <a:prstGeom prst="rect">
            <a:avLst/>
          </a:prstGeom>
        </p:spPr>
        <p:txBody>
          <a:bodyPr vert="horz" wrap="square" lIns="0" tIns="13335" rIns="0" bIns="0" rtlCol="0">
            <a:spAutoFit/>
          </a:bodyPr>
          <a:lstStyle/>
          <a:p>
            <a:pPr marL="12700">
              <a:spcBef>
                <a:spcPts val="105"/>
              </a:spcBef>
            </a:pPr>
            <a:r>
              <a:rPr lang="en-IN" sz="14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endParaRPr lang="en-IN" sz="1400" dirty="0">
              <a:effectLst/>
            </a:endParaRPr>
          </a:p>
          <a:p>
            <a:pPr marL="12700">
              <a:lnSpc>
                <a:spcPct val="100000"/>
              </a:lnSpc>
              <a:spcBef>
                <a:spcPts val="105"/>
              </a:spcBef>
            </a:pPr>
            <a:endParaRPr lang="en-IN" sz="1400" dirty="0">
              <a:latin typeface="Arial MT"/>
              <a:cs typeface="Arial MT"/>
            </a:endParaRPr>
          </a:p>
        </p:txBody>
      </p:sp>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90550" y="470661"/>
            <a:ext cx="1971039" cy="39116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001F5F"/>
                </a:solidFill>
              </a:rPr>
              <a:t>Future</a:t>
            </a:r>
            <a:r>
              <a:rPr sz="2400" spc="-85" dirty="0">
                <a:solidFill>
                  <a:srgbClr val="001F5F"/>
                </a:solidFill>
              </a:rPr>
              <a:t> </a:t>
            </a:r>
            <a:r>
              <a:rPr sz="2400" spc="-5" dirty="0">
                <a:solidFill>
                  <a:srgbClr val="001F5F"/>
                </a:solidFill>
              </a:rPr>
              <a:t>Scope</a:t>
            </a:r>
            <a:endParaRPr sz="2400"/>
          </a:p>
        </p:txBody>
      </p:sp>
      <p:sp>
        <p:nvSpPr>
          <p:cNvPr id="9" name="object 9"/>
          <p:cNvSpPr txBox="1">
            <a:spLocks noGrp="1"/>
          </p:cNvSpPr>
          <p:nvPr>
            <p:ph type="body" idx="1"/>
          </p:nvPr>
        </p:nvSpPr>
        <p:spPr>
          <a:xfrm>
            <a:off x="390550" y="1198829"/>
            <a:ext cx="8362899" cy="1490152"/>
          </a:xfrm>
          <a:prstGeom prst="rect">
            <a:avLst/>
          </a:prstGeom>
        </p:spPr>
        <p:txBody>
          <a:bodyPr vert="horz" wrap="square" lIns="0" tIns="12700" rIns="0" bIns="0" rtlCol="0">
            <a:spAutoFit/>
          </a:bodyPr>
          <a:lstStyle/>
          <a:p>
            <a:pPr marL="12700" marR="5080">
              <a:lnSpc>
                <a:spcPct val="100000"/>
              </a:lnSpc>
              <a:spcBef>
                <a:spcPts val="100"/>
              </a:spcBef>
            </a:pPr>
            <a:r>
              <a:rPr lang="en-US" b="0" i="0" dirty="0">
                <a:solidFill>
                  <a:srgbClr val="374151"/>
                </a:solidFill>
                <a:effectLst/>
                <a:latin typeface="Söhne"/>
              </a:rPr>
              <a:t>The future scope of Bangalore house price prediction encompasses several avenues for enhancement and expansion, as the real estate landscape evolves and new technologies emerge. Here are some potential directions for future work</a:t>
            </a:r>
            <a:r>
              <a:rPr dirty="0"/>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222910" y="717296"/>
            <a:ext cx="1005840" cy="269240"/>
          </a:xfrm>
          <a:prstGeom prst="rect">
            <a:avLst/>
          </a:prstGeom>
        </p:spPr>
        <p:txBody>
          <a:bodyPr vert="horz" wrap="square" lIns="0" tIns="12065" rIns="0" bIns="0" rtlCol="0">
            <a:spAutoFit/>
          </a:bodyPr>
          <a:lstStyle/>
          <a:p>
            <a:pPr marL="12700">
              <a:lnSpc>
                <a:spcPct val="100000"/>
              </a:lnSpc>
              <a:spcBef>
                <a:spcPts val="95"/>
              </a:spcBef>
            </a:pPr>
            <a:r>
              <a:rPr sz="1600" spc="-5" dirty="0">
                <a:solidFill>
                  <a:srgbClr val="203062"/>
                </a:solidFill>
              </a:rPr>
              <a:t>Reference</a:t>
            </a:r>
            <a:endParaRPr sz="1600"/>
          </a:p>
        </p:txBody>
      </p:sp>
      <p:sp>
        <p:nvSpPr>
          <p:cNvPr id="9" name="object 9"/>
          <p:cNvSpPr txBox="1"/>
          <p:nvPr/>
        </p:nvSpPr>
        <p:spPr>
          <a:xfrm>
            <a:off x="227482" y="1077752"/>
            <a:ext cx="8611718" cy="2205476"/>
          </a:xfrm>
          <a:prstGeom prst="rect">
            <a:avLst/>
          </a:prstGeom>
        </p:spPr>
        <p:txBody>
          <a:bodyPr vert="horz" wrap="square" lIns="0" tIns="91440" rIns="0" bIns="0" rtlCol="0">
            <a:spAutoFit/>
          </a:bodyPr>
          <a:lstStyle/>
          <a:p>
            <a:pPr marL="285750" marR="161925" lvl="0" indent="-285750">
              <a:lnSpc>
                <a:spcPct val="107000"/>
              </a:lnSpc>
              <a:buSzPts val="1200"/>
              <a:buFont typeface="Arial" panose="020B0604020202020204" pitchFamily="34" charset="0"/>
              <a:buChar char="•"/>
            </a:pPr>
            <a:r>
              <a:rPr lang="en-US" sz="2000" spc="-5" dirty="0">
                <a:solidFill>
                  <a:schemeClr val="tx2">
                    <a:lumMod val="75000"/>
                  </a:schemeClr>
                </a:solidFill>
                <a:effectLst/>
                <a:latin typeface="Söhne"/>
                <a:ea typeface="Symbol" panose="05050102010706020507" pitchFamily="18" charset="2"/>
                <a:cs typeface="Symbol" panose="05050102010706020507" pitchFamily="18" charset="2"/>
              </a:rPr>
              <a:t>House Price Prediction System For Bengaluru City by Prof. Abdul Razak M S, Abhilash Anand, Bhawna Priya, Neha S, Nikita G </a:t>
            </a:r>
            <a:r>
              <a:rPr lang="en-US" sz="2000" spc="-5" dirty="0" err="1">
                <a:solidFill>
                  <a:schemeClr val="tx2">
                    <a:lumMod val="75000"/>
                  </a:schemeClr>
                </a:solidFill>
                <a:effectLst/>
                <a:latin typeface="Söhne"/>
                <a:ea typeface="Symbol" panose="05050102010706020507" pitchFamily="18" charset="2"/>
                <a:cs typeface="Symbol" panose="05050102010706020507" pitchFamily="18" charset="2"/>
              </a:rPr>
              <a:t>Ghanate</a:t>
            </a:r>
            <a:r>
              <a:rPr lang="en-US" sz="2000" spc="-5" dirty="0">
                <a:solidFill>
                  <a:schemeClr val="tx2">
                    <a:lumMod val="75000"/>
                  </a:schemeClr>
                </a:solidFill>
                <a:effectLst/>
                <a:latin typeface="Söhne"/>
                <a:ea typeface="Symbol" panose="05050102010706020507" pitchFamily="18" charset="2"/>
                <a:cs typeface="Symbol" panose="05050102010706020507" pitchFamily="18" charset="2"/>
              </a:rPr>
              <a:t>.</a:t>
            </a:r>
            <a:endParaRPr lang="en-IN" sz="2000" dirty="0">
              <a:solidFill>
                <a:schemeClr val="tx2">
                  <a:lumMod val="75000"/>
                </a:schemeClr>
              </a:solidFill>
              <a:effectLst/>
              <a:latin typeface="Söhne"/>
              <a:ea typeface="Symbol" panose="05050102010706020507" pitchFamily="18" charset="2"/>
              <a:cs typeface="Symbol" panose="05050102010706020507" pitchFamily="18" charset="2"/>
            </a:endParaRPr>
          </a:p>
          <a:p>
            <a:pPr marL="285750" marR="71755" lvl="0" indent="-285750" algn="just">
              <a:lnSpc>
                <a:spcPct val="115000"/>
              </a:lnSpc>
              <a:spcBef>
                <a:spcPts val="815"/>
              </a:spcBef>
              <a:spcAft>
                <a:spcPts val="0"/>
              </a:spcAft>
              <a:buSzPts val="1200"/>
              <a:buFont typeface="Arial" panose="020B0604020202020204" pitchFamily="34" charset="0"/>
              <a:buChar char="•"/>
            </a:pPr>
            <a:r>
              <a:rPr lang="en-US" sz="2000" dirty="0">
                <a:solidFill>
                  <a:schemeClr val="tx2">
                    <a:lumMod val="75000"/>
                  </a:schemeClr>
                </a:solidFill>
                <a:effectLst/>
                <a:latin typeface="Söhne"/>
                <a:ea typeface="Symbol" panose="05050102010706020507" pitchFamily="18" charset="2"/>
                <a:cs typeface="Symbol" panose="05050102010706020507" pitchFamily="18" charset="2"/>
              </a:rPr>
              <a:t>BANGALORE HOUSE PRICE PREDICTION by </a:t>
            </a:r>
            <a:r>
              <a:rPr lang="en-US" sz="2000" dirty="0" err="1">
                <a:solidFill>
                  <a:schemeClr val="tx2">
                    <a:lumMod val="75000"/>
                  </a:schemeClr>
                </a:solidFill>
                <a:effectLst/>
                <a:latin typeface="Söhne"/>
                <a:ea typeface="Symbol" panose="05050102010706020507" pitchFamily="18" charset="2"/>
                <a:cs typeface="Symbol" panose="05050102010706020507" pitchFamily="18" charset="2"/>
              </a:rPr>
              <a:t>Ishaa</a:t>
            </a:r>
            <a:r>
              <a:rPr lang="en-US" sz="2000" dirty="0">
                <a:solidFill>
                  <a:schemeClr val="tx2">
                    <a:lumMod val="75000"/>
                  </a:schemeClr>
                </a:solidFill>
                <a:effectLst/>
                <a:latin typeface="Söhne"/>
                <a:ea typeface="Symbol" panose="05050102010706020507" pitchFamily="18" charset="2"/>
                <a:cs typeface="Symbol" panose="05050102010706020507" pitchFamily="18" charset="2"/>
              </a:rPr>
              <a:t> Choudhary, Abhilash Kumar Karti</a:t>
            </a:r>
            <a:endParaRPr lang="en-IN" sz="2000" dirty="0">
              <a:solidFill>
                <a:schemeClr val="tx2">
                  <a:lumMod val="75000"/>
                </a:schemeClr>
              </a:solidFill>
              <a:effectLst/>
              <a:latin typeface="Söhne"/>
              <a:ea typeface="Symbol" panose="05050102010706020507" pitchFamily="18" charset="2"/>
              <a:cs typeface="Symbol" panose="05050102010706020507" pitchFamily="18" charset="2"/>
            </a:endParaRPr>
          </a:p>
          <a:p>
            <a:pPr marL="285750" marR="1087755" lvl="0" indent="-285750">
              <a:lnSpc>
                <a:spcPct val="107000"/>
              </a:lnSpc>
              <a:buSzPts val="1200"/>
              <a:buFont typeface="Arial" panose="020B0604020202020204" pitchFamily="34" charset="0"/>
              <a:buChar char="•"/>
            </a:pPr>
            <a:r>
              <a:rPr lang="en-US" sz="2000" dirty="0">
                <a:solidFill>
                  <a:schemeClr val="tx2">
                    <a:lumMod val="75000"/>
                  </a:schemeClr>
                </a:solidFill>
                <a:effectLst/>
                <a:latin typeface="Söhne"/>
                <a:ea typeface="Symbol" panose="05050102010706020507" pitchFamily="18" charset="2"/>
                <a:cs typeface="Symbol" panose="05050102010706020507" pitchFamily="18" charset="2"/>
              </a:rPr>
              <a:t>BANGALORE HOUSE PRICE PREDICTION by</a:t>
            </a:r>
            <a:r>
              <a:rPr lang="en-US" sz="2000" spc="-5" dirty="0">
                <a:solidFill>
                  <a:schemeClr val="tx2">
                    <a:lumMod val="75000"/>
                  </a:schemeClr>
                </a:solidFill>
                <a:effectLst/>
                <a:latin typeface="Söhne"/>
                <a:ea typeface="Symbol" panose="05050102010706020507" pitchFamily="18" charset="2"/>
                <a:cs typeface="Symbol" panose="05050102010706020507" pitchFamily="18" charset="2"/>
              </a:rPr>
              <a:t> </a:t>
            </a:r>
            <a:r>
              <a:rPr lang="en-US" sz="2000" dirty="0">
                <a:solidFill>
                  <a:schemeClr val="tx2">
                    <a:lumMod val="75000"/>
                  </a:schemeClr>
                </a:solidFill>
                <a:effectLst/>
                <a:latin typeface="Söhne"/>
                <a:ea typeface="Symbol" panose="05050102010706020507" pitchFamily="18" charset="2"/>
                <a:cs typeface="Symbol" panose="05050102010706020507" pitchFamily="18" charset="2"/>
              </a:rPr>
              <a:t>Mega Satish &amp; Amey Thakur                                                                                                              </a:t>
            </a:r>
            <a:r>
              <a:rPr lang="en-US" sz="2000" spc="-5" dirty="0">
                <a:solidFill>
                  <a:schemeClr val="tx2">
                    <a:lumMod val="75000"/>
                  </a:schemeClr>
                </a:solidFill>
                <a:effectLst/>
                <a:latin typeface="Söhne"/>
                <a:ea typeface="Symbol" panose="05050102010706020507" pitchFamily="18" charset="2"/>
                <a:cs typeface="Symbol" panose="05050102010706020507" pitchFamily="18" charset="2"/>
              </a:rPr>
              <a:t>    </a:t>
            </a:r>
            <a:endParaRPr lang="en-IN" sz="2000" dirty="0">
              <a:solidFill>
                <a:schemeClr val="tx2">
                  <a:lumMod val="75000"/>
                </a:schemeClr>
              </a:solidFill>
              <a:effectLst/>
              <a:latin typeface="Söhne"/>
              <a:ea typeface="Symbol" panose="05050102010706020507" pitchFamily="18" charset="2"/>
              <a:cs typeface="Symbol" panose="05050102010706020507" pitchFamily="18" charset="2"/>
            </a:endParaRPr>
          </a:p>
        </p:txBody>
      </p:sp>
      <p:sp>
        <p:nvSpPr>
          <p:cNvPr id="11" name="TextBox 10">
            <a:extLst>
              <a:ext uri="{FF2B5EF4-FFF2-40B4-BE49-F238E27FC236}">
                <a16:creationId xmlns:a16="http://schemas.microsoft.com/office/drawing/2014/main" id="{261849D5-C09A-D515-7707-EABCB1AF09E8}"/>
              </a:ext>
            </a:extLst>
          </p:cNvPr>
          <p:cNvSpPr txBox="1"/>
          <p:nvPr/>
        </p:nvSpPr>
        <p:spPr>
          <a:xfrm>
            <a:off x="14514" y="-82"/>
            <a:ext cx="6157686" cy="369332"/>
          </a:xfrm>
          <a:prstGeom prst="rect">
            <a:avLst/>
          </a:prstGeom>
          <a:noFill/>
        </p:spPr>
        <p:txBody>
          <a:bodyPr wrap="square">
            <a:spAutoFit/>
          </a:bodyPr>
          <a:lstStyle/>
          <a:p>
            <a:pPr marL="12700">
              <a:spcBef>
                <a:spcPts val="105"/>
              </a:spcBef>
            </a:pPr>
            <a:r>
              <a:rPr lang="en-IN" sz="18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endParaRPr lang="en-IN" dirty="0">
              <a:effectLs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24B1B03-5346-27F5-E01D-C9A2439894B2}"/>
              </a:ext>
            </a:extLst>
          </p:cNvPr>
          <p:cNvSpPr txBox="1"/>
          <p:nvPr/>
        </p:nvSpPr>
        <p:spPr>
          <a:xfrm>
            <a:off x="-39914" y="0"/>
            <a:ext cx="5831113" cy="659155"/>
          </a:xfrm>
          <a:prstGeom prst="rect">
            <a:avLst/>
          </a:prstGeom>
          <a:noFill/>
        </p:spPr>
        <p:txBody>
          <a:bodyPr wrap="square">
            <a:spAutoFit/>
          </a:bodyPr>
          <a:lstStyle/>
          <a:p>
            <a:pPr marL="12700">
              <a:spcBef>
                <a:spcPts val="105"/>
              </a:spcBef>
            </a:pPr>
            <a:r>
              <a:rPr lang="en-IN" sz="18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endParaRPr lang="en-IN" dirty="0">
              <a:effectLst/>
            </a:endParaRPr>
          </a:p>
          <a:p>
            <a:pPr marL="12700">
              <a:lnSpc>
                <a:spcPct val="100000"/>
              </a:lnSpc>
              <a:spcBef>
                <a:spcPts val="105"/>
              </a:spcBef>
            </a:pPr>
            <a:endParaRPr lang="en-IN" sz="1800" dirty="0">
              <a:latin typeface="Arial MT"/>
              <a:cs typeface="Arial MT"/>
            </a:endParaRPr>
          </a:p>
        </p:txBody>
      </p:sp>
      <p:pic>
        <p:nvPicPr>
          <p:cNvPr id="6" name="object 4">
            <a:extLst>
              <a:ext uri="{FF2B5EF4-FFF2-40B4-BE49-F238E27FC236}">
                <a16:creationId xmlns:a16="http://schemas.microsoft.com/office/drawing/2014/main" id="{18529752-1C6A-5341-CE29-7CA9A458557F}"/>
              </a:ext>
            </a:extLst>
          </p:cNvPr>
          <p:cNvPicPr/>
          <p:nvPr/>
        </p:nvPicPr>
        <p:blipFill>
          <a:blip r:embed="rId4" cstate="print"/>
          <a:stretch>
            <a:fillRect/>
          </a:stretch>
        </p:blipFill>
        <p:spPr>
          <a:xfrm>
            <a:off x="7620000" y="57150"/>
            <a:ext cx="1208487" cy="368530"/>
          </a:xfrm>
          <a:prstGeom prst="rect">
            <a:avLst/>
          </a:prstGeom>
        </p:spPr>
      </p:pic>
      <p:grpSp>
        <p:nvGrpSpPr>
          <p:cNvPr id="7" name="object 5">
            <a:extLst>
              <a:ext uri="{FF2B5EF4-FFF2-40B4-BE49-F238E27FC236}">
                <a16:creationId xmlns:a16="http://schemas.microsoft.com/office/drawing/2014/main" id="{46B79494-11A1-94E6-0833-DFC9EDAE9722}"/>
              </a:ext>
            </a:extLst>
          </p:cNvPr>
          <p:cNvGrpSpPr/>
          <p:nvPr/>
        </p:nvGrpSpPr>
        <p:grpSpPr>
          <a:xfrm>
            <a:off x="8983739" y="0"/>
            <a:ext cx="160655" cy="546100"/>
            <a:chOff x="8983739" y="0"/>
            <a:chExt cx="160655" cy="546100"/>
          </a:xfrm>
        </p:grpSpPr>
        <p:pic>
          <p:nvPicPr>
            <p:cNvPr id="8" name="object 6">
              <a:extLst>
                <a:ext uri="{FF2B5EF4-FFF2-40B4-BE49-F238E27FC236}">
                  <a16:creationId xmlns:a16="http://schemas.microsoft.com/office/drawing/2014/main" id="{7ED77E43-315A-492B-1F4C-7851DDD120D3}"/>
                </a:ext>
              </a:extLst>
            </p:cNvPr>
            <p:cNvPicPr/>
            <p:nvPr/>
          </p:nvPicPr>
          <p:blipFill>
            <a:blip r:embed="rId5" cstate="print"/>
            <a:stretch>
              <a:fillRect/>
            </a:stretch>
          </p:blipFill>
          <p:spPr>
            <a:xfrm>
              <a:off x="8983739" y="8947"/>
              <a:ext cx="160259" cy="536841"/>
            </a:xfrm>
            <a:prstGeom prst="rect">
              <a:avLst/>
            </a:prstGeom>
          </p:spPr>
        </p:pic>
        <p:sp>
          <p:nvSpPr>
            <p:cNvPr id="9" name="object 7">
              <a:extLst>
                <a:ext uri="{FF2B5EF4-FFF2-40B4-BE49-F238E27FC236}">
                  <a16:creationId xmlns:a16="http://schemas.microsoft.com/office/drawing/2014/main" id="{2C64864A-F814-2A5D-7E19-9D1B40C2F3DE}"/>
                </a:ext>
              </a:extLst>
            </p:cNvPr>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10" name="object 3">
            <a:extLst>
              <a:ext uri="{FF2B5EF4-FFF2-40B4-BE49-F238E27FC236}">
                <a16:creationId xmlns:a16="http://schemas.microsoft.com/office/drawing/2014/main" id="{368C8BCC-6D65-9D3B-6040-7D4A8B5FC828}"/>
              </a:ext>
            </a:extLst>
          </p:cNvPr>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11" name="video">
            <a:hlinkClick r:id="" action="ppaction://media"/>
            <a:extLst>
              <a:ext uri="{FF2B5EF4-FFF2-40B4-BE49-F238E27FC236}">
                <a16:creationId xmlns:a16="http://schemas.microsoft.com/office/drawing/2014/main" id="{708BC060-B0E6-7721-CC6A-92505B9163F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09600" y="486044"/>
            <a:ext cx="7772400" cy="4371975"/>
          </a:xfrm>
          <a:prstGeom prst="rect">
            <a:avLst/>
          </a:prstGeom>
        </p:spPr>
      </p:pic>
    </p:spTree>
    <p:extLst>
      <p:ext uri="{BB962C8B-B14F-4D97-AF65-F5344CB8AC3E}">
        <p14:creationId xmlns:p14="http://schemas.microsoft.com/office/powerpoint/2010/main" val="649865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072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8" y="29337"/>
            <a:ext cx="5331461" cy="457176"/>
          </a:xfrm>
          <a:prstGeom prst="rect">
            <a:avLst/>
          </a:prstGeom>
        </p:spPr>
        <p:txBody>
          <a:bodyPr vert="horz" wrap="square" lIns="0" tIns="13335" rIns="0" bIns="0" rtlCol="0">
            <a:spAutoFit/>
          </a:bodyPr>
          <a:lstStyle/>
          <a:p>
            <a:pPr marL="12700">
              <a:spcBef>
                <a:spcPts val="105"/>
              </a:spcBef>
            </a:pPr>
            <a:r>
              <a:rPr lang="en-IN" sz="14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endParaRPr lang="en-IN" sz="1400" dirty="0">
              <a:effectLst/>
            </a:endParaRPr>
          </a:p>
          <a:p>
            <a:pPr marL="12700">
              <a:lnSpc>
                <a:spcPct val="100000"/>
              </a:lnSpc>
              <a:spcBef>
                <a:spcPts val="105"/>
              </a:spcBef>
            </a:pPr>
            <a:endParaRPr lang="en-IN" sz="1400" dirty="0">
              <a:latin typeface="Arial MT"/>
              <a:cs typeface="Arial MT"/>
            </a:endParaRPr>
          </a:p>
        </p:txBody>
      </p:sp>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prstGeom prst="rect">
            <a:avLst/>
          </a:prstGeom>
        </p:spPr>
        <p:txBody>
          <a:bodyPr vert="horz" wrap="square" lIns="0" tIns="12700" rIns="0" bIns="0" rtlCol="0">
            <a:spAutoFit/>
          </a:bodyPr>
          <a:lstStyle/>
          <a:p>
            <a:pPr marL="13335">
              <a:lnSpc>
                <a:spcPct val="100000"/>
              </a:lnSpc>
              <a:spcBef>
                <a:spcPts val="100"/>
              </a:spcBef>
            </a:pPr>
            <a:r>
              <a:rPr dirty="0"/>
              <a:t>Thank</a:t>
            </a:r>
            <a:r>
              <a:rPr spc="-85" dirty="0"/>
              <a:t> </a:t>
            </a:r>
            <a:r>
              <a:rPr dirty="0"/>
              <a:t>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8" y="29337"/>
            <a:ext cx="5941061" cy="228909"/>
          </a:xfrm>
          <a:prstGeom prst="rect">
            <a:avLst/>
          </a:prstGeom>
        </p:spPr>
        <p:txBody>
          <a:bodyPr vert="horz" wrap="square" lIns="0" tIns="13335" rIns="0" bIns="0" rtlCol="0">
            <a:spAutoFit/>
          </a:bodyPr>
          <a:lstStyle/>
          <a:p>
            <a:pPr marL="12700">
              <a:lnSpc>
                <a:spcPct val="100000"/>
              </a:lnSpc>
              <a:spcBef>
                <a:spcPts val="105"/>
              </a:spcBef>
            </a:pPr>
            <a:r>
              <a:rPr lang="en-IN" sz="1400" dirty="0">
                <a:solidFill>
                  <a:schemeClr val="bg1">
                    <a:lumMod val="95000"/>
                  </a:schemeClr>
                </a:solidFill>
                <a:latin typeface="Times New Roman"/>
                <a:cs typeface="Times New Roman"/>
              </a:rPr>
              <a:t>Bangalore House Price prediction using Machine learning </a:t>
            </a:r>
            <a:endParaRPr sz="1400" dirty="0">
              <a:solidFill>
                <a:schemeClr val="bg1">
                  <a:lumMod val="95000"/>
                </a:schemeClr>
              </a:solidFill>
              <a:latin typeface="Arial MT"/>
              <a:cs typeface="Arial MT"/>
            </a:endParaRPr>
          </a:p>
        </p:txBody>
      </p:sp>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445109" y="623773"/>
            <a:ext cx="1363980" cy="391795"/>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001F5F"/>
                </a:solidFill>
              </a:rPr>
              <a:t>OU</a:t>
            </a:r>
            <a:r>
              <a:rPr sz="2400" spc="-10" dirty="0">
                <a:solidFill>
                  <a:srgbClr val="001F5F"/>
                </a:solidFill>
              </a:rPr>
              <a:t>T</a:t>
            </a:r>
            <a:r>
              <a:rPr sz="2400" dirty="0">
                <a:solidFill>
                  <a:srgbClr val="001F5F"/>
                </a:solidFill>
              </a:rPr>
              <a:t>LINE</a:t>
            </a:r>
            <a:endParaRPr sz="2400"/>
          </a:p>
        </p:txBody>
      </p:sp>
      <p:sp>
        <p:nvSpPr>
          <p:cNvPr id="9" name="object 9"/>
          <p:cNvSpPr txBox="1"/>
          <p:nvPr/>
        </p:nvSpPr>
        <p:spPr>
          <a:xfrm>
            <a:off x="703580" y="1464055"/>
            <a:ext cx="5517515" cy="2769235"/>
          </a:xfrm>
          <a:prstGeom prst="rect">
            <a:avLst/>
          </a:prstGeom>
        </p:spPr>
        <p:txBody>
          <a:bodyPr vert="horz" wrap="square" lIns="0" tIns="12700" rIns="0" bIns="0" rtlCol="0">
            <a:spAutoFit/>
          </a:bodyPr>
          <a:lstStyle/>
          <a:p>
            <a:pPr marL="299085" indent="-287020">
              <a:lnSpc>
                <a:spcPct val="100000"/>
              </a:lnSpc>
              <a:spcBef>
                <a:spcPts val="100"/>
              </a:spcBef>
              <a:buChar char="•"/>
              <a:tabLst>
                <a:tab pos="299085" algn="l"/>
                <a:tab pos="299720" algn="l"/>
              </a:tabLst>
            </a:pPr>
            <a:r>
              <a:rPr sz="1800" spc="-5" dirty="0">
                <a:latin typeface="Arial MT"/>
                <a:cs typeface="Arial MT"/>
              </a:rPr>
              <a:t>Abstract</a:t>
            </a:r>
            <a:endParaRPr sz="1800">
              <a:latin typeface="Arial MT"/>
              <a:cs typeface="Arial MT"/>
            </a:endParaRPr>
          </a:p>
          <a:p>
            <a:pPr marL="299085" indent="-287020">
              <a:lnSpc>
                <a:spcPct val="100000"/>
              </a:lnSpc>
              <a:buChar char="•"/>
              <a:tabLst>
                <a:tab pos="299085" algn="l"/>
                <a:tab pos="299720" algn="l"/>
              </a:tabLst>
            </a:pPr>
            <a:r>
              <a:rPr sz="1800" spc="-5" dirty="0">
                <a:latin typeface="Arial MT"/>
                <a:cs typeface="Arial MT"/>
              </a:rPr>
              <a:t>Problem</a:t>
            </a:r>
            <a:r>
              <a:rPr sz="1800" spc="-15" dirty="0">
                <a:latin typeface="Arial MT"/>
                <a:cs typeface="Arial MT"/>
              </a:rPr>
              <a:t> </a:t>
            </a:r>
            <a:r>
              <a:rPr sz="1800" spc="-5" dirty="0">
                <a:latin typeface="Arial MT"/>
                <a:cs typeface="Arial MT"/>
              </a:rPr>
              <a:t>Statement</a:t>
            </a:r>
            <a:endParaRPr sz="1800">
              <a:latin typeface="Arial MT"/>
              <a:cs typeface="Arial MT"/>
            </a:endParaRPr>
          </a:p>
          <a:p>
            <a:pPr marL="299085" indent="-287020">
              <a:lnSpc>
                <a:spcPct val="100000"/>
              </a:lnSpc>
              <a:buChar char="•"/>
              <a:tabLst>
                <a:tab pos="299085" algn="l"/>
                <a:tab pos="299720" algn="l"/>
              </a:tabLst>
            </a:pPr>
            <a:r>
              <a:rPr sz="1800" dirty="0">
                <a:latin typeface="Arial MT"/>
                <a:cs typeface="Arial MT"/>
              </a:rPr>
              <a:t>Aims,</a:t>
            </a:r>
            <a:r>
              <a:rPr sz="1800" spc="-5" dirty="0">
                <a:latin typeface="Arial MT"/>
                <a:cs typeface="Arial MT"/>
              </a:rPr>
              <a:t> Objective</a:t>
            </a:r>
            <a:r>
              <a:rPr sz="1800" spc="-15" dirty="0">
                <a:latin typeface="Arial MT"/>
                <a:cs typeface="Arial MT"/>
              </a:rPr>
              <a:t> </a:t>
            </a:r>
            <a:r>
              <a:rPr sz="1800" dirty="0">
                <a:latin typeface="Arial MT"/>
                <a:cs typeface="Arial MT"/>
              </a:rPr>
              <a:t>&amp; </a:t>
            </a:r>
            <a:r>
              <a:rPr sz="1800" spc="-5" dirty="0">
                <a:latin typeface="Arial MT"/>
                <a:cs typeface="Arial MT"/>
              </a:rPr>
              <a:t>Proposed</a:t>
            </a:r>
            <a:r>
              <a:rPr sz="1800" spc="5" dirty="0">
                <a:latin typeface="Arial MT"/>
                <a:cs typeface="Arial MT"/>
              </a:rPr>
              <a:t> </a:t>
            </a:r>
            <a:r>
              <a:rPr sz="1800" spc="-5" dirty="0">
                <a:latin typeface="Arial MT"/>
                <a:cs typeface="Arial MT"/>
              </a:rPr>
              <a:t>System/Solution</a:t>
            </a:r>
            <a:endParaRPr sz="1800">
              <a:latin typeface="Arial MT"/>
              <a:cs typeface="Arial MT"/>
            </a:endParaRPr>
          </a:p>
          <a:p>
            <a:pPr marL="299085" indent="-287020">
              <a:lnSpc>
                <a:spcPct val="100000"/>
              </a:lnSpc>
              <a:buChar char="•"/>
              <a:tabLst>
                <a:tab pos="299085" algn="l"/>
                <a:tab pos="299720" algn="l"/>
              </a:tabLst>
            </a:pPr>
            <a:r>
              <a:rPr sz="1800" spc="-5" dirty="0">
                <a:latin typeface="Arial MT"/>
                <a:cs typeface="Arial MT"/>
              </a:rPr>
              <a:t>System</a:t>
            </a:r>
            <a:r>
              <a:rPr sz="1800" dirty="0">
                <a:latin typeface="Arial MT"/>
                <a:cs typeface="Arial MT"/>
              </a:rPr>
              <a:t> </a:t>
            </a:r>
            <a:r>
              <a:rPr sz="1800" spc="-5" dirty="0">
                <a:latin typeface="Arial MT"/>
                <a:cs typeface="Arial MT"/>
              </a:rPr>
              <a:t>Design/Architecture</a:t>
            </a:r>
            <a:endParaRPr sz="1800">
              <a:latin typeface="Arial MT"/>
              <a:cs typeface="Arial MT"/>
            </a:endParaRPr>
          </a:p>
          <a:p>
            <a:pPr marL="299085" indent="-287020">
              <a:lnSpc>
                <a:spcPct val="100000"/>
              </a:lnSpc>
              <a:buChar char="•"/>
              <a:tabLst>
                <a:tab pos="299085" algn="l"/>
                <a:tab pos="299720" algn="l"/>
              </a:tabLst>
            </a:pPr>
            <a:r>
              <a:rPr sz="1800" spc="-5" dirty="0">
                <a:latin typeface="Arial MT"/>
                <a:cs typeface="Arial MT"/>
              </a:rPr>
              <a:t>System</a:t>
            </a:r>
            <a:r>
              <a:rPr sz="1800" spc="20" dirty="0">
                <a:latin typeface="Arial MT"/>
                <a:cs typeface="Arial MT"/>
              </a:rPr>
              <a:t> </a:t>
            </a:r>
            <a:r>
              <a:rPr sz="1800" spc="-5" dirty="0">
                <a:latin typeface="Arial MT"/>
                <a:cs typeface="Arial MT"/>
              </a:rPr>
              <a:t>Development</a:t>
            </a:r>
            <a:r>
              <a:rPr sz="1800" spc="20" dirty="0">
                <a:latin typeface="Arial MT"/>
                <a:cs typeface="Arial MT"/>
              </a:rPr>
              <a:t> </a:t>
            </a:r>
            <a:r>
              <a:rPr sz="1800" spc="-5" dirty="0">
                <a:latin typeface="Arial MT"/>
                <a:cs typeface="Arial MT"/>
              </a:rPr>
              <a:t>Approach</a:t>
            </a:r>
            <a:r>
              <a:rPr sz="1800" dirty="0">
                <a:latin typeface="Arial MT"/>
                <a:cs typeface="Arial MT"/>
              </a:rPr>
              <a:t> </a:t>
            </a:r>
            <a:r>
              <a:rPr sz="1800" spc="-5" dirty="0">
                <a:latin typeface="Arial MT"/>
                <a:cs typeface="Arial MT"/>
              </a:rPr>
              <a:t>(Technology</a:t>
            </a:r>
            <a:r>
              <a:rPr sz="1800" dirty="0">
                <a:latin typeface="Arial MT"/>
                <a:cs typeface="Arial MT"/>
              </a:rPr>
              <a:t> </a:t>
            </a:r>
            <a:r>
              <a:rPr sz="1800" spc="-5" dirty="0">
                <a:latin typeface="Arial MT"/>
                <a:cs typeface="Arial MT"/>
              </a:rPr>
              <a:t>Used)</a:t>
            </a:r>
            <a:endParaRPr sz="1800">
              <a:latin typeface="Arial MT"/>
              <a:cs typeface="Arial MT"/>
            </a:endParaRPr>
          </a:p>
          <a:p>
            <a:pPr marL="299085" indent="-287020">
              <a:lnSpc>
                <a:spcPct val="100000"/>
              </a:lnSpc>
              <a:buChar char="•"/>
              <a:tabLst>
                <a:tab pos="299085" algn="l"/>
                <a:tab pos="299720" algn="l"/>
              </a:tabLst>
            </a:pPr>
            <a:r>
              <a:rPr sz="1800" spc="-5" dirty="0">
                <a:latin typeface="Arial MT"/>
                <a:cs typeface="Arial MT"/>
              </a:rPr>
              <a:t>Algorithm </a:t>
            </a:r>
            <a:r>
              <a:rPr sz="1800" dirty="0">
                <a:latin typeface="Arial MT"/>
                <a:cs typeface="Arial MT"/>
              </a:rPr>
              <a:t>&amp;</a:t>
            </a:r>
            <a:r>
              <a:rPr sz="1800" spc="-10" dirty="0">
                <a:latin typeface="Arial MT"/>
                <a:cs typeface="Arial MT"/>
              </a:rPr>
              <a:t> Deployment</a:t>
            </a:r>
            <a:endParaRPr sz="1800">
              <a:latin typeface="Arial MT"/>
              <a:cs typeface="Arial MT"/>
            </a:endParaRPr>
          </a:p>
          <a:p>
            <a:pPr marL="299085" indent="-287020">
              <a:lnSpc>
                <a:spcPct val="100000"/>
              </a:lnSpc>
              <a:buChar char="•"/>
              <a:tabLst>
                <a:tab pos="299085" algn="l"/>
                <a:tab pos="299720" algn="l"/>
              </a:tabLst>
            </a:pPr>
            <a:r>
              <a:rPr sz="1800" spc="-5" dirty="0">
                <a:latin typeface="Arial MT"/>
                <a:cs typeface="Arial MT"/>
              </a:rPr>
              <a:t>Conclusion</a:t>
            </a:r>
            <a:endParaRPr sz="1800">
              <a:latin typeface="Arial MT"/>
              <a:cs typeface="Arial MT"/>
            </a:endParaRPr>
          </a:p>
          <a:p>
            <a:pPr marL="299085" indent="-287020">
              <a:lnSpc>
                <a:spcPct val="100000"/>
              </a:lnSpc>
              <a:buChar char="•"/>
              <a:tabLst>
                <a:tab pos="299085" algn="l"/>
                <a:tab pos="299720" algn="l"/>
              </a:tabLst>
            </a:pPr>
            <a:r>
              <a:rPr sz="1800" spc="-5" dirty="0">
                <a:latin typeface="Arial MT"/>
                <a:cs typeface="Arial MT"/>
              </a:rPr>
              <a:t>Future</a:t>
            </a:r>
            <a:r>
              <a:rPr sz="1800" spc="-40" dirty="0">
                <a:latin typeface="Arial MT"/>
                <a:cs typeface="Arial MT"/>
              </a:rPr>
              <a:t> </a:t>
            </a:r>
            <a:r>
              <a:rPr sz="1800" spc="-5" dirty="0">
                <a:latin typeface="Arial MT"/>
                <a:cs typeface="Arial MT"/>
              </a:rPr>
              <a:t>Scope</a:t>
            </a:r>
            <a:endParaRPr sz="1800">
              <a:latin typeface="Arial MT"/>
              <a:cs typeface="Arial MT"/>
            </a:endParaRPr>
          </a:p>
          <a:p>
            <a:pPr marL="299085" indent="-287020">
              <a:lnSpc>
                <a:spcPct val="100000"/>
              </a:lnSpc>
              <a:spcBef>
                <a:spcPts val="5"/>
              </a:spcBef>
              <a:buChar char="•"/>
              <a:tabLst>
                <a:tab pos="299085" algn="l"/>
                <a:tab pos="299720" algn="l"/>
              </a:tabLst>
            </a:pPr>
            <a:r>
              <a:rPr sz="1800" spc="-5" dirty="0">
                <a:latin typeface="Arial MT"/>
                <a:cs typeface="Arial MT"/>
              </a:rPr>
              <a:t>References</a:t>
            </a:r>
            <a:endParaRPr sz="1800">
              <a:latin typeface="Arial MT"/>
              <a:cs typeface="Arial MT"/>
            </a:endParaRPr>
          </a:p>
          <a:p>
            <a:pPr marL="299085" indent="-287020">
              <a:lnSpc>
                <a:spcPct val="100000"/>
              </a:lnSpc>
              <a:buChar char="•"/>
              <a:tabLst>
                <a:tab pos="299085" algn="l"/>
                <a:tab pos="299720" algn="l"/>
              </a:tabLst>
            </a:pPr>
            <a:r>
              <a:rPr sz="1800" spc="-5" dirty="0">
                <a:latin typeface="Arial MT"/>
                <a:cs typeface="Arial MT"/>
              </a:rPr>
              <a:t>Video</a:t>
            </a:r>
            <a:r>
              <a:rPr sz="1800" spc="-10" dirty="0">
                <a:latin typeface="Arial MT"/>
                <a:cs typeface="Arial MT"/>
              </a:rPr>
              <a:t> </a:t>
            </a:r>
            <a:r>
              <a:rPr sz="1800" dirty="0">
                <a:latin typeface="Arial MT"/>
                <a:cs typeface="Arial MT"/>
              </a:rPr>
              <a:t>of</a:t>
            </a:r>
            <a:r>
              <a:rPr sz="1800" spc="-10" dirty="0">
                <a:latin typeface="Arial MT"/>
                <a:cs typeface="Arial MT"/>
              </a:rPr>
              <a:t> </a:t>
            </a:r>
            <a:r>
              <a:rPr sz="1800" spc="-5" dirty="0">
                <a:latin typeface="Arial MT"/>
                <a:cs typeface="Arial MT"/>
              </a:rPr>
              <a:t>the</a:t>
            </a:r>
            <a:r>
              <a:rPr sz="1800" spc="-20" dirty="0">
                <a:latin typeface="Arial MT"/>
                <a:cs typeface="Arial MT"/>
              </a:rPr>
              <a:t> </a:t>
            </a:r>
            <a:r>
              <a:rPr sz="1800" spc="-5" dirty="0">
                <a:latin typeface="Arial MT"/>
                <a:cs typeface="Arial MT"/>
              </a:rPr>
              <a:t>Project</a:t>
            </a:r>
            <a:endParaRPr sz="1800">
              <a:latin typeface="Arial MT"/>
              <a:cs typeface="Arial M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90550" y="470661"/>
            <a:ext cx="1261110" cy="391160"/>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001F5F"/>
                </a:solidFill>
              </a:rPr>
              <a:t>A</a:t>
            </a:r>
            <a:r>
              <a:rPr sz="2400" spc="-10" dirty="0">
                <a:solidFill>
                  <a:srgbClr val="001F5F"/>
                </a:solidFill>
              </a:rPr>
              <a:t>b</a:t>
            </a:r>
            <a:r>
              <a:rPr sz="2400" spc="-5" dirty="0">
                <a:solidFill>
                  <a:srgbClr val="001F5F"/>
                </a:solidFill>
              </a:rPr>
              <a:t>stract</a:t>
            </a:r>
            <a:endParaRPr sz="2400"/>
          </a:p>
        </p:txBody>
      </p:sp>
      <p:sp>
        <p:nvSpPr>
          <p:cNvPr id="9" name="object 9"/>
          <p:cNvSpPr txBox="1">
            <a:spLocks noGrp="1"/>
          </p:cNvSpPr>
          <p:nvPr>
            <p:ph type="body" idx="1"/>
          </p:nvPr>
        </p:nvSpPr>
        <p:spPr>
          <a:xfrm>
            <a:off x="390550" y="1198829"/>
            <a:ext cx="8362899" cy="2228815"/>
          </a:xfrm>
          <a:prstGeom prst="rect">
            <a:avLst/>
          </a:prstGeom>
        </p:spPr>
        <p:txBody>
          <a:bodyPr vert="horz" wrap="square" lIns="0" tIns="12700" rIns="0" bIns="0" rtlCol="0">
            <a:spAutoFit/>
          </a:bodyPr>
          <a:lstStyle/>
          <a:p>
            <a:pPr marL="12700" marR="5080">
              <a:lnSpc>
                <a:spcPct val="100000"/>
              </a:lnSpc>
              <a:spcBef>
                <a:spcPts val="100"/>
              </a:spcBef>
            </a:pPr>
            <a:r>
              <a:rPr lang="en-US" b="0" i="0" dirty="0">
                <a:solidFill>
                  <a:srgbClr val="374151"/>
                </a:solidFill>
                <a:effectLst/>
                <a:latin typeface="Söhne"/>
              </a:rPr>
              <a:t>This project encapsulates the entire data science workflow, from data exploration and preprocessing to model building, evaluation, and deployment. The resulting house price prediction model contributes valuable insights for individuals and professionals navigating the complex landscape of property transactions in Bangalore.</a:t>
            </a:r>
            <a:endParaRPr spc="-5" dirty="0"/>
          </a:p>
        </p:txBody>
      </p:sp>
      <p:sp>
        <p:nvSpPr>
          <p:cNvPr id="11" name="TextBox 10">
            <a:extLst>
              <a:ext uri="{FF2B5EF4-FFF2-40B4-BE49-F238E27FC236}">
                <a16:creationId xmlns:a16="http://schemas.microsoft.com/office/drawing/2014/main" id="{457E5C3F-ED67-AD5F-B031-8BE09EDAC9E6}"/>
              </a:ext>
            </a:extLst>
          </p:cNvPr>
          <p:cNvSpPr txBox="1"/>
          <p:nvPr/>
        </p:nvSpPr>
        <p:spPr>
          <a:xfrm>
            <a:off x="76200" y="0"/>
            <a:ext cx="5582835" cy="369332"/>
          </a:xfrm>
          <a:prstGeom prst="rect">
            <a:avLst/>
          </a:prstGeom>
          <a:noFill/>
        </p:spPr>
        <p:txBody>
          <a:bodyPr wrap="square">
            <a:spAutoFit/>
          </a:bodyPr>
          <a:lstStyle/>
          <a:p>
            <a:pPr marL="12700">
              <a:lnSpc>
                <a:spcPct val="100000"/>
              </a:lnSpc>
              <a:spcBef>
                <a:spcPts val="105"/>
              </a:spcBef>
            </a:pPr>
            <a:r>
              <a:rPr lang="en-US" sz="1800" dirty="0">
                <a:solidFill>
                  <a:schemeClr val="bg1">
                    <a:lumMod val="95000"/>
                  </a:schemeClr>
                </a:solidFill>
                <a:latin typeface="Times New Roman"/>
                <a:cs typeface="Times New Roman"/>
              </a:rPr>
              <a:t>Bangalore House Price prediction using Machine learning </a:t>
            </a:r>
            <a:endParaRPr lang="en-US" sz="1800" dirty="0">
              <a:solidFill>
                <a:schemeClr val="bg1">
                  <a:lumMod val="95000"/>
                </a:schemeClr>
              </a:solidFill>
              <a:latin typeface="Arial MT"/>
              <a:cs typeface="Arial M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ctrTitle"/>
          </p:nvPr>
        </p:nvSpPr>
        <p:spPr>
          <a:xfrm>
            <a:off x="390550" y="516382"/>
            <a:ext cx="8206740" cy="2601994"/>
          </a:xfrm>
          <a:prstGeom prst="rect">
            <a:avLst/>
          </a:prstGeom>
        </p:spPr>
        <p:txBody>
          <a:bodyPr vert="horz" wrap="square" lIns="0" tIns="12700" rIns="0" bIns="0" rtlCol="0">
            <a:spAutoFit/>
          </a:bodyPr>
          <a:lstStyle/>
          <a:p>
            <a:pPr marL="12700">
              <a:lnSpc>
                <a:spcPts val="2870"/>
              </a:lnSpc>
              <a:spcBef>
                <a:spcPts val="100"/>
              </a:spcBef>
            </a:pPr>
            <a:r>
              <a:rPr dirty="0"/>
              <a:t>Pro</a:t>
            </a:r>
            <a:r>
              <a:rPr spc="-10" dirty="0"/>
              <a:t>b</a:t>
            </a:r>
            <a:r>
              <a:rPr spc="-5" dirty="0"/>
              <a:t>lem</a:t>
            </a:r>
            <a:r>
              <a:rPr spc="-285" dirty="0"/>
              <a:t> </a:t>
            </a:r>
            <a:r>
              <a:rPr spc="-5" dirty="0"/>
              <a:t>Statement</a:t>
            </a:r>
            <a:br>
              <a:rPr lang="en-IN" spc="-5" dirty="0"/>
            </a:br>
            <a:r>
              <a:rPr lang="en-US" b="0" i="0" dirty="0">
                <a:solidFill>
                  <a:srgbClr val="374151"/>
                </a:solidFill>
                <a:effectLst/>
                <a:latin typeface="Söhne"/>
              </a:rPr>
              <a:t> Developing a machine learning model for predicting house prices in Bangalore, India. The goal is to create a model that can accurately estimate the market value of residential properties based on various features. This model will be valuable for real estate agents, homebuyers, and sellers to make informed decisions.</a:t>
            </a:r>
            <a:endParaRPr spc="-5" dirty="0"/>
          </a:p>
        </p:txBody>
      </p:sp>
      <p:sp>
        <p:nvSpPr>
          <p:cNvPr id="12" name="TextBox 11">
            <a:extLst>
              <a:ext uri="{FF2B5EF4-FFF2-40B4-BE49-F238E27FC236}">
                <a16:creationId xmlns:a16="http://schemas.microsoft.com/office/drawing/2014/main" id="{157ECA7D-0B14-9777-F556-B266C1465589}"/>
              </a:ext>
            </a:extLst>
          </p:cNvPr>
          <p:cNvSpPr txBox="1"/>
          <p:nvPr/>
        </p:nvSpPr>
        <p:spPr>
          <a:xfrm>
            <a:off x="228600" y="48305"/>
            <a:ext cx="6477000" cy="659155"/>
          </a:xfrm>
          <a:prstGeom prst="rect">
            <a:avLst/>
          </a:prstGeom>
          <a:noFill/>
        </p:spPr>
        <p:txBody>
          <a:bodyPr wrap="square">
            <a:spAutoFit/>
          </a:bodyPr>
          <a:lstStyle/>
          <a:p>
            <a:pPr marL="12700">
              <a:spcBef>
                <a:spcPts val="105"/>
              </a:spcBef>
            </a:pPr>
            <a:r>
              <a:rPr lang="en-IN" sz="18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endParaRPr lang="en-IN" dirty="0">
              <a:effectLst/>
            </a:endParaRPr>
          </a:p>
          <a:p>
            <a:pPr marL="12700">
              <a:lnSpc>
                <a:spcPct val="100000"/>
              </a:lnSpc>
              <a:spcBef>
                <a:spcPts val="105"/>
              </a:spcBef>
            </a:pPr>
            <a:endParaRPr lang="en-IN" sz="1800" dirty="0">
              <a:latin typeface="Arial MT"/>
              <a:cs typeface="Arial M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90550" y="470661"/>
            <a:ext cx="2686685"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001F5F"/>
                </a:solidFill>
              </a:rPr>
              <a:t>Aim</a:t>
            </a:r>
            <a:r>
              <a:rPr sz="2400" spc="-35" dirty="0">
                <a:solidFill>
                  <a:srgbClr val="001F5F"/>
                </a:solidFill>
              </a:rPr>
              <a:t> </a:t>
            </a:r>
            <a:r>
              <a:rPr sz="2400" spc="-5" dirty="0">
                <a:solidFill>
                  <a:srgbClr val="001F5F"/>
                </a:solidFill>
              </a:rPr>
              <a:t>and</a:t>
            </a:r>
            <a:r>
              <a:rPr sz="2400" spc="-30" dirty="0">
                <a:solidFill>
                  <a:srgbClr val="001F5F"/>
                </a:solidFill>
              </a:rPr>
              <a:t> </a:t>
            </a:r>
            <a:r>
              <a:rPr sz="2400" dirty="0">
                <a:solidFill>
                  <a:srgbClr val="001F5F"/>
                </a:solidFill>
              </a:rPr>
              <a:t>Objective</a:t>
            </a:r>
            <a:endParaRPr sz="2400"/>
          </a:p>
        </p:txBody>
      </p:sp>
      <p:sp>
        <p:nvSpPr>
          <p:cNvPr id="9" name="object 9"/>
          <p:cNvSpPr txBox="1"/>
          <p:nvPr/>
        </p:nvSpPr>
        <p:spPr>
          <a:xfrm>
            <a:off x="390550" y="1192733"/>
            <a:ext cx="8187055" cy="3377848"/>
          </a:xfrm>
          <a:prstGeom prst="rect">
            <a:avLst/>
          </a:prstGeom>
        </p:spPr>
        <p:txBody>
          <a:bodyPr vert="horz" wrap="square" lIns="0" tIns="12700" rIns="0" bIns="0" rtlCol="0">
            <a:spAutoFit/>
          </a:bodyPr>
          <a:lstStyle/>
          <a:p>
            <a:pPr marL="12700">
              <a:lnSpc>
                <a:spcPts val="2870"/>
              </a:lnSpc>
              <a:spcBef>
                <a:spcPts val="100"/>
              </a:spcBef>
            </a:pPr>
            <a:r>
              <a:rPr sz="2400" spc="265" dirty="0">
                <a:solidFill>
                  <a:srgbClr val="2C3148"/>
                </a:solidFill>
                <a:latin typeface="Söhne"/>
                <a:cs typeface="Calibri"/>
              </a:rPr>
              <a:t>A</a:t>
            </a:r>
            <a:r>
              <a:rPr sz="2400" spc="65" dirty="0">
                <a:solidFill>
                  <a:srgbClr val="2C3148"/>
                </a:solidFill>
                <a:latin typeface="Söhne"/>
                <a:cs typeface="Calibri"/>
              </a:rPr>
              <a:t>i</a:t>
            </a:r>
            <a:r>
              <a:rPr sz="2400" dirty="0">
                <a:solidFill>
                  <a:srgbClr val="2C3148"/>
                </a:solidFill>
                <a:latin typeface="Söhne"/>
                <a:cs typeface="Calibri"/>
              </a:rPr>
              <a:t>m</a:t>
            </a:r>
            <a:r>
              <a:rPr sz="2400" spc="-215" dirty="0">
                <a:solidFill>
                  <a:srgbClr val="2C3148"/>
                </a:solidFill>
                <a:latin typeface="Söhne"/>
                <a:cs typeface="Calibri"/>
              </a:rPr>
              <a:t> </a:t>
            </a:r>
            <a:r>
              <a:rPr sz="2400" dirty="0">
                <a:solidFill>
                  <a:srgbClr val="2C3148"/>
                </a:solidFill>
                <a:latin typeface="Söhne"/>
                <a:cs typeface="Calibri"/>
              </a:rPr>
              <a:t>:</a:t>
            </a:r>
            <a:endParaRPr sz="2400" dirty="0">
              <a:latin typeface="Söhne"/>
              <a:cs typeface="Calibri"/>
            </a:endParaRPr>
          </a:p>
          <a:p>
            <a:pPr marL="12700" marR="5080">
              <a:lnSpc>
                <a:spcPts val="2900"/>
              </a:lnSpc>
              <a:spcBef>
                <a:spcPts val="70"/>
              </a:spcBef>
            </a:pPr>
            <a:r>
              <a:rPr sz="2400" spc="-195" dirty="0">
                <a:solidFill>
                  <a:srgbClr val="2C3148"/>
                </a:solidFill>
                <a:latin typeface="Söhne"/>
                <a:cs typeface="Microsoft JhengHei"/>
              </a:rPr>
              <a:t>Our</a:t>
            </a:r>
            <a:r>
              <a:rPr sz="2400" spc="-114" dirty="0">
                <a:solidFill>
                  <a:srgbClr val="2C3148"/>
                </a:solidFill>
                <a:latin typeface="Söhne"/>
                <a:cs typeface="Microsoft JhengHei"/>
              </a:rPr>
              <a:t> </a:t>
            </a:r>
            <a:r>
              <a:rPr sz="2400" spc="-80" dirty="0">
                <a:solidFill>
                  <a:srgbClr val="2C3148"/>
                </a:solidFill>
                <a:latin typeface="Söhne"/>
                <a:cs typeface="Microsoft JhengHei"/>
              </a:rPr>
              <a:t>aim</a:t>
            </a:r>
            <a:r>
              <a:rPr sz="2400" spc="-375" dirty="0">
                <a:solidFill>
                  <a:srgbClr val="2C3148"/>
                </a:solidFill>
                <a:latin typeface="Söhne"/>
                <a:cs typeface="Microsoft JhengHei"/>
              </a:rPr>
              <a:t> </a:t>
            </a:r>
            <a:r>
              <a:rPr sz="2400" spc="-40" dirty="0">
                <a:solidFill>
                  <a:srgbClr val="2C3148"/>
                </a:solidFill>
                <a:latin typeface="Söhne"/>
                <a:cs typeface="Microsoft JhengHei"/>
              </a:rPr>
              <a:t>is</a:t>
            </a:r>
            <a:r>
              <a:rPr sz="2400" spc="-220" dirty="0">
                <a:solidFill>
                  <a:srgbClr val="2C3148"/>
                </a:solidFill>
                <a:latin typeface="Söhne"/>
                <a:cs typeface="Microsoft JhengHei"/>
              </a:rPr>
              <a:t> </a:t>
            </a:r>
            <a:r>
              <a:rPr sz="2400" spc="-35" dirty="0">
                <a:solidFill>
                  <a:srgbClr val="2C3148"/>
                </a:solidFill>
                <a:latin typeface="Söhne"/>
                <a:cs typeface="Microsoft JhengHei"/>
              </a:rPr>
              <a:t>to</a:t>
            </a:r>
            <a:r>
              <a:rPr sz="2400" spc="-330" dirty="0">
                <a:solidFill>
                  <a:srgbClr val="2C3148"/>
                </a:solidFill>
                <a:latin typeface="Söhne"/>
                <a:cs typeface="Microsoft JhengHei"/>
              </a:rPr>
              <a:t> </a:t>
            </a:r>
            <a:r>
              <a:rPr sz="2400" spc="-155" dirty="0">
                <a:solidFill>
                  <a:srgbClr val="2C3148"/>
                </a:solidFill>
                <a:latin typeface="Söhne"/>
                <a:cs typeface="Microsoft JhengHei"/>
              </a:rPr>
              <a:t>develop</a:t>
            </a:r>
            <a:r>
              <a:rPr sz="2400" spc="-310" dirty="0">
                <a:solidFill>
                  <a:srgbClr val="2C3148"/>
                </a:solidFill>
                <a:latin typeface="Söhne"/>
                <a:cs typeface="Microsoft JhengHei"/>
              </a:rPr>
              <a:t> </a:t>
            </a:r>
            <a:r>
              <a:rPr sz="2400" dirty="0">
                <a:solidFill>
                  <a:srgbClr val="2C3148"/>
                </a:solidFill>
                <a:latin typeface="Söhne"/>
                <a:cs typeface="Microsoft JhengHei"/>
              </a:rPr>
              <a:t>a</a:t>
            </a:r>
            <a:r>
              <a:rPr sz="2400" spc="-225" dirty="0">
                <a:solidFill>
                  <a:srgbClr val="2C3148"/>
                </a:solidFill>
                <a:latin typeface="Söhne"/>
                <a:cs typeface="Microsoft JhengHei"/>
              </a:rPr>
              <a:t> </a:t>
            </a:r>
            <a:r>
              <a:rPr sz="2400" spc="-130" dirty="0">
                <a:solidFill>
                  <a:srgbClr val="2C3148"/>
                </a:solidFill>
                <a:latin typeface="Söhne"/>
                <a:cs typeface="Microsoft JhengHei"/>
              </a:rPr>
              <a:t>predictive</a:t>
            </a:r>
            <a:r>
              <a:rPr sz="2400" spc="-225" dirty="0">
                <a:solidFill>
                  <a:srgbClr val="2C3148"/>
                </a:solidFill>
                <a:latin typeface="Söhne"/>
                <a:cs typeface="Microsoft JhengHei"/>
              </a:rPr>
              <a:t> </a:t>
            </a:r>
            <a:r>
              <a:rPr sz="2400" spc="-200" dirty="0">
                <a:solidFill>
                  <a:srgbClr val="2C3148"/>
                </a:solidFill>
                <a:latin typeface="Söhne"/>
                <a:cs typeface="Microsoft JhengHei"/>
              </a:rPr>
              <a:t>model</a:t>
            </a:r>
            <a:r>
              <a:rPr sz="2400" spc="-135" dirty="0">
                <a:solidFill>
                  <a:srgbClr val="2C3148"/>
                </a:solidFill>
                <a:latin typeface="Söhne"/>
                <a:cs typeface="Microsoft JhengHei"/>
              </a:rPr>
              <a:t> </a:t>
            </a:r>
            <a:r>
              <a:rPr sz="2400" spc="-110" dirty="0">
                <a:solidFill>
                  <a:srgbClr val="2C3148"/>
                </a:solidFill>
                <a:latin typeface="Söhne"/>
                <a:cs typeface="Microsoft JhengHei"/>
              </a:rPr>
              <a:t>that</a:t>
            </a:r>
            <a:r>
              <a:rPr sz="2400" spc="-140" dirty="0">
                <a:solidFill>
                  <a:srgbClr val="2C3148"/>
                </a:solidFill>
                <a:latin typeface="Söhne"/>
                <a:cs typeface="Microsoft JhengHei"/>
              </a:rPr>
              <a:t> </a:t>
            </a:r>
            <a:r>
              <a:rPr sz="2400" spc="-125" dirty="0">
                <a:solidFill>
                  <a:srgbClr val="2C3148"/>
                </a:solidFill>
                <a:latin typeface="Söhne"/>
                <a:cs typeface="Microsoft JhengHei"/>
              </a:rPr>
              <a:t>accurately</a:t>
            </a:r>
            <a:r>
              <a:rPr sz="2400" spc="-250" dirty="0">
                <a:solidFill>
                  <a:srgbClr val="2C3148"/>
                </a:solidFill>
                <a:latin typeface="Söhne"/>
                <a:cs typeface="Microsoft JhengHei"/>
              </a:rPr>
              <a:t> </a:t>
            </a:r>
            <a:r>
              <a:rPr sz="2400" spc="-125" dirty="0">
                <a:solidFill>
                  <a:srgbClr val="2C3148"/>
                </a:solidFill>
                <a:latin typeface="Söhne"/>
                <a:cs typeface="Microsoft JhengHei"/>
              </a:rPr>
              <a:t>forecasts </a:t>
            </a:r>
            <a:r>
              <a:rPr sz="2400" spc="-585" dirty="0">
                <a:solidFill>
                  <a:srgbClr val="2C3148"/>
                </a:solidFill>
                <a:latin typeface="Söhne"/>
                <a:cs typeface="Microsoft JhengHei"/>
              </a:rPr>
              <a:t> </a:t>
            </a:r>
            <a:r>
              <a:rPr lang="en-IN" sz="2400" spc="-170" dirty="0">
                <a:solidFill>
                  <a:srgbClr val="2C3148"/>
                </a:solidFill>
                <a:latin typeface="Söhne"/>
                <a:cs typeface="Microsoft JhengHei"/>
              </a:rPr>
              <a:t>house prices in Bangalore.</a:t>
            </a:r>
          </a:p>
          <a:p>
            <a:pPr marL="12700" marR="5080">
              <a:lnSpc>
                <a:spcPts val="2900"/>
              </a:lnSpc>
              <a:spcBef>
                <a:spcPts val="70"/>
              </a:spcBef>
            </a:pPr>
            <a:endParaRPr sz="2400" dirty="0">
              <a:latin typeface="Söhne"/>
              <a:cs typeface="Microsoft JhengHei"/>
            </a:endParaRPr>
          </a:p>
          <a:p>
            <a:pPr marL="12700">
              <a:lnSpc>
                <a:spcPts val="2850"/>
              </a:lnSpc>
            </a:pPr>
            <a:r>
              <a:rPr sz="2400" dirty="0">
                <a:latin typeface="Söhne"/>
                <a:cs typeface="Arial"/>
              </a:rPr>
              <a:t>Objective</a:t>
            </a:r>
            <a:r>
              <a:rPr sz="2400" dirty="0">
                <a:solidFill>
                  <a:srgbClr val="001F5F"/>
                </a:solidFill>
                <a:latin typeface="Söhne"/>
                <a:cs typeface="Arial"/>
              </a:rPr>
              <a:t>:</a:t>
            </a:r>
            <a:endParaRPr sz="2400" dirty="0">
              <a:latin typeface="Söhne"/>
              <a:cs typeface="Arial"/>
            </a:endParaRPr>
          </a:p>
          <a:p>
            <a:pPr marL="334645" indent="-322580">
              <a:lnSpc>
                <a:spcPts val="2875"/>
              </a:lnSpc>
              <a:buAutoNum type="arabicPeriod"/>
              <a:tabLst>
                <a:tab pos="335280" algn="l"/>
              </a:tabLst>
            </a:pPr>
            <a:r>
              <a:rPr sz="2400" dirty="0">
                <a:solidFill>
                  <a:srgbClr val="2C3148"/>
                </a:solidFill>
                <a:latin typeface="Söhne"/>
                <a:cs typeface="Microsoft JhengHei"/>
              </a:rPr>
              <a:t>Collect</a:t>
            </a:r>
            <a:r>
              <a:rPr sz="2400" spc="-20" dirty="0">
                <a:solidFill>
                  <a:srgbClr val="2C3148"/>
                </a:solidFill>
                <a:latin typeface="Söhne"/>
                <a:cs typeface="Microsoft JhengHei"/>
              </a:rPr>
              <a:t> </a:t>
            </a:r>
            <a:r>
              <a:rPr sz="2400" spc="-5" dirty="0">
                <a:solidFill>
                  <a:srgbClr val="2C3148"/>
                </a:solidFill>
                <a:latin typeface="Söhne"/>
                <a:cs typeface="Microsoft JhengHei"/>
              </a:rPr>
              <a:t>and</a:t>
            </a:r>
            <a:r>
              <a:rPr sz="2400" dirty="0">
                <a:solidFill>
                  <a:srgbClr val="2C3148"/>
                </a:solidFill>
                <a:latin typeface="Söhne"/>
                <a:cs typeface="Microsoft JhengHei"/>
              </a:rPr>
              <a:t> </a:t>
            </a:r>
            <a:r>
              <a:rPr sz="2400" spc="-5" dirty="0">
                <a:solidFill>
                  <a:srgbClr val="2C3148"/>
                </a:solidFill>
                <a:latin typeface="Söhne"/>
                <a:cs typeface="Microsoft JhengHei"/>
              </a:rPr>
              <a:t>analyze</a:t>
            </a:r>
            <a:r>
              <a:rPr sz="2400" spc="-15" dirty="0">
                <a:solidFill>
                  <a:srgbClr val="2C3148"/>
                </a:solidFill>
                <a:latin typeface="Söhne"/>
                <a:cs typeface="Microsoft JhengHei"/>
              </a:rPr>
              <a:t> </a:t>
            </a:r>
            <a:r>
              <a:rPr sz="2400" spc="-5" dirty="0">
                <a:solidFill>
                  <a:srgbClr val="2C3148"/>
                </a:solidFill>
                <a:latin typeface="Söhne"/>
                <a:cs typeface="Microsoft JhengHei"/>
              </a:rPr>
              <a:t>relevant</a:t>
            </a:r>
            <a:r>
              <a:rPr sz="2400" spc="-30" dirty="0">
                <a:solidFill>
                  <a:srgbClr val="2C3148"/>
                </a:solidFill>
                <a:latin typeface="Söhne"/>
                <a:cs typeface="Microsoft JhengHei"/>
              </a:rPr>
              <a:t> </a:t>
            </a:r>
            <a:r>
              <a:rPr sz="2400" dirty="0">
                <a:solidFill>
                  <a:srgbClr val="2C3148"/>
                </a:solidFill>
                <a:latin typeface="Söhne"/>
                <a:cs typeface="Microsoft JhengHei"/>
              </a:rPr>
              <a:t>data</a:t>
            </a:r>
            <a:r>
              <a:rPr lang="en-US" sz="2400" dirty="0">
                <a:solidFill>
                  <a:srgbClr val="2C3148"/>
                </a:solidFill>
                <a:latin typeface="Söhne"/>
                <a:cs typeface="Microsoft JhengHei"/>
              </a:rPr>
              <a:t>.</a:t>
            </a:r>
            <a:endParaRPr sz="2400" dirty="0">
              <a:latin typeface="Söhne"/>
              <a:cs typeface="Microsoft JhengHei"/>
            </a:endParaRPr>
          </a:p>
          <a:p>
            <a:pPr marL="334645" indent="-322580">
              <a:lnSpc>
                <a:spcPct val="100000"/>
              </a:lnSpc>
              <a:spcBef>
                <a:spcPts val="5"/>
              </a:spcBef>
              <a:buAutoNum type="arabicPeriod"/>
              <a:tabLst>
                <a:tab pos="335280" algn="l"/>
              </a:tabLst>
            </a:pPr>
            <a:r>
              <a:rPr sz="2400" spc="-5" dirty="0">
                <a:solidFill>
                  <a:srgbClr val="2C3148"/>
                </a:solidFill>
                <a:latin typeface="Söhne"/>
                <a:cs typeface="Microsoft JhengHei"/>
              </a:rPr>
              <a:t>Develop</a:t>
            </a:r>
            <a:r>
              <a:rPr sz="2400" spc="-20" dirty="0">
                <a:solidFill>
                  <a:srgbClr val="2C3148"/>
                </a:solidFill>
                <a:latin typeface="Söhne"/>
                <a:cs typeface="Microsoft JhengHei"/>
              </a:rPr>
              <a:t> </a:t>
            </a:r>
            <a:r>
              <a:rPr sz="2400" dirty="0">
                <a:solidFill>
                  <a:srgbClr val="2C3148"/>
                </a:solidFill>
                <a:latin typeface="Söhne"/>
                <a:cs typeface="Microsoft JhengHei"/>
              </a:rPr>
              <a:t>a</a:t>
            </a:r>
            <a:r>
              <a:rPr sz="2400" spc="-5" dirty="0">
                <a:solidFill>
                  <a:srgbClr val="2C3148"/>
                </a:solidFill>
                <a:latin typeface="Söhne"/>
                <a:cs typeface="Microsoft JhengHei"/>
              </a:rPr>
              <a:t> reliable </a:t>
            </a:r>
            <a:r>
              <a:rPr lang="en-US" sz="2400" spc="-5" dirty="0">
                <a:solidFill>
                  <a:srgbClr val="2C3148"/>
                </a:solidFill>
                <a:latin typeface="Söhne"/>
                <a:cs typeface="Microsoft JhengHei"/>
              </a:rPr>
              <a:t>House price</a:t>
            </a:r>
            <a:r>
              <a:rPr sz="2400" spc="-5" dirty="0">
                <a:solidFill>
                  <a:srgbClr val="2C3148"/>
                </a:solidFill>
                <a:latin typeface="Söhne"/>
                <a:cs typeface="Microsoft JhengHei"/>
              </a:rPr>
              <a:t> prediction system</a:t>
            </a:r>
            <a:r>
              <a:rPr lang="en-US" sz="2400" spc="-5" dirty="0">
                <a:solidFill>
                  <a:srgbClr val="2C3148"/>
                </a:solidFill>
                <a:latin typeface="Söhne"/>
                <a:cs typeface="Microsoft JhengHei"/>
              </a:rPr>
              <a:t>.</a:t>
            </a:r>
          </a:p>
          <a:p>
            <a:pPr marL="334645" indent="-322580">
              <a:lnSpc>
                <a:spcPct val="100000"/>
              </a:lnSpc>
              <a:spcBef>
                <a:spcPts val="5"/>
              </a:spcBef>
              <a:buAutoNum type="arabicPeriod"/>
              <a:tabLst>
                <a:tab pos="335280" algn="l"/>
              </a:tabLst>
            </a:pPr>
            <a:r>
              <a:rPr lang="en-US" sz="2400" spc="-5" dirty="0">
                <a:solidFill>
                  <a:srgbClr val="2C3148"/>
                </a:solidFill>
                <a:latin typeface="Söhne"/>
                <a:cs typeface="Microsoft JhengHei"/>
              </a:rPr>
              <a:t>Increasing the awareness of the House price in every location across Bangalore</a:t>
            </a:r>
            <a:endParaRPr sz="2400" dirty="0">
              <a:latin typeface="Söhne"/>
              <a:cs typeface="Microsoft JhengHei"/>
            </a:endParaRPr>
          </a:p>
        </p:txBody>
      </p:sp>
      <p:sp>
        <p:nvSpPr>
          <p:cNvPr id="11" name="TextBox 10">
            <a:extLst>
              <a:ext uri="{FF2B5EF4-FFF2-40B4-BE49-F238E27FC236}">
                <a16:creationId xmlns:a16="http://schemas.microsoft.com/office/drawing/2014/main" id="{E35B7FC3-69C5-6328-9D99-DC5DFDA00CB5}"/>
              </a:ext>
            </a:extLst>
          </p:cNvPr>
          <p:cNvSpPr txBox="1"/>
          <p:nvPr/>
        </p:nvSpPr>
        <p:spPr>
          <a:xfrm>
            <a:off x="-69448" y="-82"/>
            <a:ext cx="6470247" cy="659155"/>
          </a:xfrm>
          <a:prstGeom prst="rect">
            <a:avLst/>
          </a:prstGeom>
          <a:noFill/>
        </p:spPr>
        <p:txBody>
          <a:bodyPr wrap="square">
            <a:spAutoFit/>
          </a:bodyPr>
          <a:lstStyle/>
          <a:p>
            <a:pPr marL="12700">
              <a:spcBef>
                <a:spcPts val="105"/>
              </a:spcBef>
            </a:pPr>
            <a:r>
              <a:rPr lang="en-IN" sz="18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endParaRPr lang="en-IN" dirty="0">
              <a:effectLst/>
            </a:endParaRPr>
          </a:p>
          <a:p>
            <a:pPr marL="12700">
              <a:lnSpc>
                <a:spcPct val="100000"/>
              </a:lnSpc>
              <a:spcBef>
                <a:spcPts val="105"/>
              </a:spcBef>
            </a:pPr>
            <a:endParaRPr lang="en-IN" sz="1800" dirty="0">
              <a:latin typeface="Arial MT"/>
              <a:cs typeface="Arial M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8" y="29337"/>
            <a:ext cx="5636261" cy="685444"/>
          </a:xfrm>
          <a:prstGeom prst="rect">
            <a:avLst/>
          </a:prstGeom>
        </p:spPr>
        <p:txBody>
          <a:bodyPr vert="horz" wrap="square" lIns="0" tIns="13335" rIns="0" bIns="0" rtlCol="0">
            <a:spAutoFit/>
          </a:bodyPr>
          <a:lstStyle/>
          <a:p>
            <a:pPr marL="12700">
              <a:spcBef>
                <a:spcPts val="105"/>
              </a:spcBef>
            </a:pPr>
            <a:r>
              <a:rPr lang="en-IN" sz="14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endParaRPr lang="en-IN" sz="1400" dirty="0">
              <a:effectLst/>
            </a:endParaRPr>
          </a:p>
          <a:p>
            <a:pPr marL="12700">
              <a:lnSpc>
                <a:spcPct val="100000"/>
              </a:lnSpc>
              <a:spcBef>
                <a:spcPts val="105"/>
              </a:spcBef>
            </a:pPr>
            <a:endParaRPr lang="en-IN" sz="1400" dirty="0">
              <a:latin typeface="Arial MT"/>
              <a:cs typeface="Arial MT"/>
            </a:endParaRPr>
          </a:p>
          <a:p>
            <a:pPr marL="12700">
              <a:lnSpc>
                <a:spcPct val="100000"/>
              </a:lnSpc>
              <a:spcBef>
                <a:spcPts val="105"/>
              </a:spcBef>
            </a:pPr>
            <a:endParaRPr sz="1400" dirty="0">
              <a:latin typeface="Arial MT"/>
              <a:cs typeface="Arial MT"/>
            </a:endParaRPr>
          </a:p>
        </p:txBody>
      </p:sp>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p:nvPr/>
        </p:nvSpPr>
        <p:spPr>
          <a:xfrm>
            <a:off x="390550" y="470661"/>
            <a:ext cx="2734310" cy="391160"/>
          </a:xfrm>
          <a:prstGeom prst="rect">
            <a:avLst/>
          </a:prstGeom>
        </p:spPr>
        <p:txBody>
          <a:bodyPr vert="horz" wrap="square" lIns="0" tIns="12700" rIns="0" bIns="0" rtlCol="0">
            <a:spAutoFit/>
          </a:bodyPr>
          <a:lstStyle/>
          <a:p>
            <a:pPr marL="12700">
              <a:lnSpc>
                <a:spcPct val="100000"/>
              </a:lnSpc>
              <a:spcBef>
                <a:spcPts val="100"/>
              </a:spcBef>
            </a:pPr>
            <a:r>
              <a:rPr sz="2400" b="1" spc="-5" dirty="0">
                <a:solidFill>
                  <a:srgbClr val="001F5F"/>
                </a:solidFill>
                <a:latin typeface="Arial"/>
                <a:cs typeface="Arial"/>
              </a:rPr>
              <a:t>Proposed</a:t>
            </a:r>
            <a:r>
              <a:rPr sz="2400" b="1" spc="-65" dirty="0">
                <a:solidFill>
                  <a:srgbClr val="001F5F"/>
                </a:solidFill>
                <a:latin typeface="Arial"/>
                <a:cs typeface="Arial"/>
              </a:rPr>
              <a:t> </a:t>
            </a:r>
            <a:r>
              <a:rPr sz="2400" b="1" dirty="0">
                <a:solidFill>
                  <a:srgbClr val="001F5F"/>
                </a:solidFill>
                <a:latin typeface="Arial"/>
                <a:cs typeface="Arial"/>
              </a:rPr>
              <a:t>Solution</a:t>
            </a:r>
            <a:endParaRPr sz="2400">
              <a:latin typeface="Arial"/>
              <a:cs typeface="Arial"/>
            </a:endParaRPr>
          </a:p>
        </p:txBody>
      </p:sp>
      <p:sp>
        <p:nvSpPr>
          <p:cNvPr id="9" name="object 9"/>
          <p:cNvSpPr txBox="1"/>
          <p:nvPr/>
        </p:nvSpPr>
        <p:spPr>
          <a:xfrm>
            <a:off x="390550" y="1198829"/>
            <a:ext cx="8246109" cy="1490152"/>
          </a:xfrm>
          <a:prstGeom prst="rect">
            <a:avLst/>
          </a:prstGeom>
        </p:spPr>
        <p:txBody>
          <a:bodyPr vert="horz" wrap="square" lIns="0" tIns="12700" rIns="0" bIns="0" rtlCol="0">
            <a:spAutoFit/>
          </a:bodyPr>
          <a:lstStyle/>
          <a:p>
            <a:pPr marL="12700" marR="5080">
              <a:lnSpc>
                <a:spcPct val="100000"/>
              </a:lnSpc>
              <a:spcBef>
                <a:spcPts val="100"/>
              </a:spcBef>
            </a:pPr>
            <a:r>
              <a:rPr lang="en-US" sz="2400" b="0" i="0" dirty="0">
                <a:solidFill>
                  <a:srgbClr val="374151"/>
                </a:solidFill>
                <a:effectLst/>
                <a:latin typeface="Söhne"/>
              </a:rPr>
              <a:t>To address the challenge of predicting house prices in Bangalore, a comprehensive solution involving data preparation, feature engineering, model selection, training, and evaluation is proposed.</a:t>
            </a:r>
            <a:endParaRPr sz="2400" dirty="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738" y="29337"/>
            <a:ext cx="6017261" cy="444352"/>
          </a:xfrm>
          <a:prstGeom prst="rect">
            <a:avLst/>
          </a:prstGeom>
        </p:spPr>
        <p:txBody>
          <a:bodyPr vert="horz" wrap="square" lIns="0" tIns="13335" rIns="0" bIns="0" rtlCol="0">
            <a:spAutoFit/>
          </a:bodyPr>
          <a:lstStyle/>
          <a:p>
            <a:pPr marL="12700">
              <a:spcBef>
                <a:spcPts val="105"/>
              </a:spcBef>
            </a:pPr>
            <a:r>
              <a:rPr lang="en-IN" sz="14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br>
              <a:rPr lang="en-IN" sz="1000" dirty="0">
                <a:effectLst/>
              </a:rPr>
            </a:br>
            <a:endParaRPr lang="en-IN" sz="1400" dirty="0">
              <a:latin typeface="Arial MT"/>
              <a:cs typeface="Arial MT"/>
            </a:endParaRPr>
          </a:p>
        </p:txBody>
      </p:sp>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p:nvPr/>
        </p:nvSpPr>
        <p:spPr>
          <a:xfrm>
            <a:off x="389940" y="470153"/>
            <a:ext cx="2990850" cy="391160"/>
          </a:xfrm>
          <a:prstGeom prst="rect">
            <a:avLst/>
          </a:prstGeom>
        </p:spPr>
        <p:txBody>
          <a:bodyPr vert="horz" wrap="square" lIns="0" tIns="12700" rIns="0" bIns="0" rtlCol="0">
            <a:spAutoFit/>
          </a:bodyPr>
          <a:lstStyle/>
          <a:p>
            <a:pPr marL="12700">
              <a:lnSpc>
                <a:spcPct val="100000"/>
              </a:lnSpc>
              <a:spcBef>
                <a:spcPts val="100"/>
              </a:spcBef>
            </a:pPr>
            <a:r>
              <a:rPr sz="2400" b="1" spc="-10" dirty="0">
                <a:solidFill>
                  <a:srgbClr val="001F5F"/>
                </a:solidFill>
                <a:latin typeface="Arial"/>
                <a:cs typeface="Arial"/>
              </a:rPr>
              <a:t>System</a:t>
            </a:r>
            <a:r>
              <a:rPr sz="2400" b="1" spc="20" dirty="0">
                <a:solidFill>
                  <a:srgbClr val="001F5F"/>
                </a:solidFill>
                <a:latin typeface="Arial"/>
                <a:cs typeface="Arial"/>
              </a:rPr>
              <a:t> </a:t>
            </a:r>
            <a:r>
              <a:rPr sz="2400" b="1" spc="-5" dirty="0">
                <a:solidFill>
                  <a:srgbClr val="001F5F"/>
                </a:solidFill>
                <a:latin typeface="Arial"/>
                <a:cs typeface="Arial"/>
              </a:rPr>
              <a:t>Architecture</a:t>
            </a:r>
            <a:endParaRPr sz="2400">
              <a:latin typeface="Arial"/>
              <a:cs typeface="Arial"/>
            </a:endParaRPr>
          </a:p>
        </p:txBody>
      </p:sp>
      <p:pic>
        <p:nvPicPr>
          <p:cNvPr id="9" name="object 9"/>
          <p:cNvPicPr/>
          <p:nvPr/>
        </p:nvPicPr>
        <p:blipFill>
          <a:blip r:embed="rId4" cstate="print"/>
          <a:stretch>
            <a:fillRect/>
          </a:stretch>
        </p:blipFill>
        <p:spPr>
          <a:xfrm>
            <a:off x="310895" y="1018032"/>
            <a:ext cx="2101596" cy="1296924"/>
          </a:xfrm>
          <a:prstGeom prst="rect">
            <a:avLst/>
          </a:prstGeom>
        </p:spPr>
      </p:pic>
      <p:pic>
        <p:nvPicPr>
          <p:cNvPr id="10" name="object 10"/>
          <p:cNvPicPr/>
          <p:nvPr/>
        </p:nvPicPr>
        <p:blipFill>
          <a:blip r:embed="rId5" cstate="print"/>
          <a:stretch>
            <a:fillRect/>
          </a:stretch>
        </p:blipFill>
        <p:spPr>
          <a:xfrm>
            <a:off x="2593848" y="1101852"/>
            <a:ext cx="1828800" cy="1129284"/>
          </a:xfrm>
          <a:prstGeom prst="rect">
            <a:avLst/>
          </a:prstGeom>
        </p:spPr>
      </p:pic>
      <p:pic>
        <p:nvPicPr>
          <p:cNvPr id="11" name="object 11"/>
          <p:cNvPicPr/>
          <p:nvPr/>
        </p:nvPicPr>
        <p:blipFill>
          <a:blip r:embed="rId6" cstate="print"/>
          <a:stretch>
            <a:fillRect/>
          </a:stretch>
        </p:blipFill>
        <p:spPr>
          <a:xfrm>
            <a:off x="4558284" y="1078991"/>
            <a:ext cx="1872995" cy="1156716"/>
          </a:xfrm>
          <a:prstGeom prst="rect">
            <a:avLst/>
          </a:prstGeom>
        </p:spPr>
      </p:pic>
      <p:pic>
        <p:nvPicPr>
          <p:cNvPr id="12" name="object 12"/>
          <p:cNvPicPr/>
          <p:nvPr/>
        </p:nvPicPr>
        <p:blipFill>
          <a:blip r:embed="rId7" cstate="print"/>
          <a:stretch>
            <a:fillRect/>
          </a:stretch>
        </p:blipFill>
        <p:spPr>
          <a:xfrm>
            <a:off x="6771131" y="1101852"/>
            <a:ext cx="2016252" cy="1129284"/>
          </a:xfrm>
          <a:prstGeom prst="rect">
            <a:avLst/>
          </a:prstGeom>
        </p:spPr>
      </p:pic>
      <p:sp>
        <p:nvSpPr>
          <p:cNvPr id="13" name="object 13"/>
          <p:cNvSpPr txBox="1"/>
          <p:nvPr/>
        </p:nvSpPr>
        <p:spPr>
          <a:xfrm>
            <a:off x="471017" y="2319273"/>
            <a:ext cx="1586865" cy="1406525"/>
          </a:xfrm>
          <a:prstGeom prst="rect">
            <a:avLst/>
          </a:prstGeom>
        </p:spPr>
        <p:txBody>
          <a:bodyPr vert="horz" wrap="square" lIns="0" tIns="62865" rIns="0" bIns="0" rtlCol="0">
            <a:spAutoFit/>
          </a:bodyPr>
          <a:lstStyle/>
          <a:p>
            <a:pPr marL="12700">
              <a:lnSpc>
                <a:spcPct val="100000"/>
              </a:lnSpc>
              <a:spcBef>
                <a:spcPts val="495"/>
              </a:spcBef>
            </a:pPr>
            <a:r>
              <a:rPr sz="1200" spc="-5" dirty="0">
                <a:solidFill>
                  <a:srgbClr val="272C45"/>
                </a:solidFill>
                <a:latin typeface="Times New Roman"/>
                <a:cs typeface="Times New Roman"/>
              </a:rPr>
              <a:t>Overall</a:t>
            </a:r>
            <a:r>
              <a:rPr sz="1200" spc="5" dirty="0">
                <a:solidFill>
                  <a:srgbClr val="272C45"/>
                </a:solidFill>
                <a:latin typeface="Times New Roman"/>
                <a:cs typeface="Times New Roman"/>
              </a:rPr>
              <a:t> </a:t>
            </a:r>
            <a:r>
              <a:rPr sz="1200" spc="-5" dirty="0">
                <a:solidFill>
                  <a:srgbClr val="272C45"/>
                </a:solidFill>
                <a:latin typeface="Times New Roman"/>
                <a:cs typeface="Times New Roman"/>
              </a:rPr>
              <a:t>Architecture</a:t>
            </a:r>
            <a:endParaRPr sz="1200">
              <a:latin typeface="Times New Roman"/>
              <a:cs typeface="Times New Roman"/>
            </a:endParaRPr>
          </a:p>
          <a:p>
            <a:pPr marL="12700" marR="5080">
              <a:lnSpc>
                <a:spcPct val="100000"/>
              </a:lnSpc>
              <a:spcBef>
                <a:spcPts val="395"/>
              </a:spcBef>
            </a:pPr>
            <a:r>
              <a:rPr sz="1200" spc="-5" dirty="0">
                <a:solidFill>
                  <a:srgbClr val="2C3148"/>
                </a:solidFill>
                <a:latin typeface="Times New Roman"/>
                <a:cs typeface="Times New Roman"/>
              </a:rPr>
              <a:t>Our</a:t>
            </a:r>
            <a:r>
              <a:rPr sz="1200" spc="-15" dirty="0">
                <a:solidFill>
                  <a:srgbClr val="2C3148"/>
                </a:solidFill>
                <a:latin typeface="Times New Roman"/>
                <a:cs typeface="Times New Roman"/>
              </a:rPr>
              <a:t> </a:t>
            </a:r>
            <a:r>
              <a:rPr sz="1200" spc="-10" dirty="0">
                <a:solidFill>
                  <a:srgbClr val="2C3148"/>
                </a:solidFill>
                <a:latin typeface="Times New Roman"/>
                <a:cs typeface="Times New Roman"/>
              </a:rPr>
              <a:t>system</a:t>
            </a:r>
            <a:r>
              <a:rPr sz="1200" spc="30" dirty="0">
                <a:solidFill>
                  <a:srgbClr val="2C3148"/>
                </a:solidFill>
                <a:latin typeface="Times New Roman"/>
                <a:cs typeface="Times New Roman"/>
              </a:rPr>
              <a:t> </a:t>
            </a:r>
            <a:r>
              <a:rPr sz="1200" spc="-5" dirty="0">
                <a:solidFill>
                  <a:srgbClr val="2C3148"/>
                </a:solidFill>
                <a:latin typeface="Times New Roman"/>
                <a:cs typeface="Times New Roman"/>
              </a:rPr>
              <a:t>follows</a:t>
            </a:r>
            <a:r>
              <a:rPr sz="1200" dirty="0">
                <a:solidFill>
                  <a:srgbClr val="2C3148"/>
                </a:solidFill>
                <a:latin typeface="Times New Roman"/>
                <a:cs typeface="Times New Roman"/>
              </a:rPr>
              <a:t> a </a:t>
            </a:r>
            <a:r>
              <a:rPr sz="1200" spc="5" dirty="0">
                <a:solidFill>
                  <a:srgbClr val="2C3148"/>
                </a:solidFill>
                <a:latin typeface="Times New Roman"/>
                <a:cs typeface="Times New Roman"/>
              </a:rPr>
              <a:t> </a:t>
            </a:r>
            <a:r>
              <a:rPr sz="1200" spc="-5" dirty="0">
                <a:solidFill>
                  <a:srgbClr val="2C3148"/>
                </a:solidFill>
                <a:latin typeface="Times New Roman"/>
                <a:cs typeface="Times New Roman"/>
              </a:rPr>
              <a:t>modular architecture, </a:t>
            </a:r>
            <a:r>
              <a:rPr sz="1200" dirty="0">
                <a:solidFill>
                  <a:srgbClr val="2C3148"/>
                </a:solidFill>
                <a:latin typeface="Times New Roman"/>
                <a:cs typeface="Times New Roman"/>
              </a:rPr>
              <a:t> </a:t>
            </a:r>
            <a:r>
              <a:rPr sz="1200" spc="-5" dirty="0">
                <a:solidFill>
                  <a:srgbClr val="2C3148"/>
                </a:solidFill>
                <a:latin typeface="Times New Roman"/>
                <a:cs typeface="Times New Roman"/>
              </a:rPr>
              <a:t>consisting </a:t>
            </a:r>
            <a:r>
              <a:rPr sz="1200" dirty="0">
                <a:solidFill>
                  <a:srgbClr val="2C3148"/>
                </a:solidFill>
                <a:latin typeface="Times New Roman"/>
                <a:cs typeface="Times New Roman"/>
              </a:rPr>
              <a:t>of </a:t>
            </a:r>
            <a:r>
              <a:rPr sz="1200" spc="-5" dirty="0">
                <a:solidFill>
                  <a:srgbClr val="2C3148"/>
                </a:solidFill>
                <a:latin typeface="Times New Roman"/>
                <a:cs typeface="Times New Roman"/>
              </a:rPr>
              <a:t>data </a:t>
            </a:r>
            <a:r>
              <a:rPr sz="1200" dirty="0">
                <a:solidFill>
                  <a:srgbClr val="2C3148"/>
                </a:solidFill>
                <a:latin typeface="Times New Roman"/>
                <a:cs typeface="Times New Roman"/>
              </a:rPr>
              <a:t> </a:t>
            </a:r>
            <a:r>
              <a:rPr sz="1200" spc="-5" dirty="0">
                <a:solidFill>
                  <a:srgbClr val="2C3148"/>
                </a:solidFill>
                <a:latin typeface="Times New Roman"/>
                <a:cs typeface="Times New Roman"/>
              </a:rPr>
              <a:t>collection,</a:t>
            </a:r>
            <a:r>
              <a:rPr sz="1200" dirty="0">
                <a:solidFill>
                  <a:srgbClr val="2C3148"/>
                </a:solidFill>
                <a:latin typeface="Times New Roman"/>
                <a:cs typeface="Times New Roman"/>
              </a:rPr>
              <a:t> </a:t>
            </a:r>
            <a:r>
              <a:rPr sz="1200" spc="-5" dirty="0">
                <a:solidFill>
                  <a:srgbClr val="2C3148"/>
                </a:solidFill>
                <a:latin typeface="Times New Roman"/>
                <a:cs typeface="Times New Roman"/>
              </a:rPr>
              <a:t>preprocessing, </a:t>
            </a:r>
            <a:r>
              <a:rPr sz="1200" spc="-285" dirty="0">
                <a:solidFill>
                  <a:srgbClr val="2C3148"/>
                </a:solidFill>
                <a:latin typeface="Times New Roman"/>
                <a:cs typeface="Times New Roman"/>
              </a:rPr>
              <a:t> </a:t>
            </a:r>
            <a:r>
              <a:rPr sz="1200" dirty="0">
                <a:solidFill>
                  <a:srgbClr val="2C3148"/>
                </a:solidFill>
                <a:latin typeface="Times New Roman"/>
                <a:cs typeface="Times New Roman"/>
              </a:rPr>
              <a:t>model </a:t>
            </a:r>
            <a:r>
              <a:rPr sz="1200" spc="-5" dirty="0">
                <a:solidFill>
                  <a:srgbClr val="2C3148"/>
                </a:solidFill>
                <a:latin typeface="Times New Roman"/>
                <a:cs typeface="Times New Roman"/>
              </a:rPr>
              <a:t>training,</a:t>
            </a:r>
            <a:r>
              <a:rPr sz="1200" spc="25" dirty="0">
                <a:solidFill>
                  <a:srgbClr val="2C3148"/>
                </a:solidFill>
                <a:latin typeface="Times New Roman"/>
                <a:cs typeface="Times New Roman"/>
              </a:rPr>
              <a:t> </a:t>
            </a:r>
            <a:r>
              <a:rPr sz="1200" spc="-5" dirty="0">
                <a:solidFill>
                  <a:srgbClr val="2C3148"/>
                </a:solidFill>
                <a:latin typeface="Times New Roman"/>
                <a:cs typeface="Times New Roman"/>
              </a:rPr>
              <a:t>and </a:t>
            </a:r>
            <a:r>
              <a:rPr sz="1200" dirty="0">
                <a:solidFill>
                  <a:srgbClr val="2C3148"/>
                </a:solidFill>
                <a:latin typeface="Times New Roman"/>
                <a:cs typeface="Times New Roman"/>
              </a:rPr>
              <a:t> </a:t>
            </a:r>
            <a:r>
              <a:rPr sz="1200" spc="-5" dirty="0">
                <a:solidFill>
                  <a:srgbClr val="2C3148"/>
                </a:solidFill>
                <a:latin typeface="Times New Roman"/>
                <a:cs typeface="Times New Roman"/>
              </a:rPr>
              <a:t>prediction</a:t>
            </a:r>
            <a:r>
              <a:rPr sz="1200" spc="20" dirty="0">
                <a:solidFill>
                  <a:srgbClr val="2C3148"/>
                </a:solidFill>
                <a:latin typeface="Times New Roman"/>
                <a:cs typeface="Times New Roman"/>
              </a:rPr>
              <a:t> </a:t>
            </a:r>
            <a:r>
              <a:rPr sz="1200" spc="-5" dirty="0">
                <a:solidFill>
                  <a:srgbClr val="2C3148"/>
                </a:solidFill>
                <a:latin typeface="Times New Roman"/>
                <a:cs typeface="Times New Roman"/>
              </a:rPr>
              <a:t>modules.</a:t>
            </a:r>
            <a:endParaRPr sz="1200">
              <a:latin typeface="Times New Roman"/>
              <a:cs typeface="Times New Roman"/>
            </a:endParaRPr>
          </a:p>
        </p:txBody>
      </p:sp>
      <p:sp>
        <p:nvSpPr>
          <p:cNvPr id="14" name="object 14"/>
          <p:cNvSpPr txBox="1"/>
          <p:nvPr/>
        </p:nvSpPr>
        <p:spPr>
          <a:xfrm>
            <a:off x="2673223" y="2411729"/>
            <a:ext cx="1586865" cy="1222771"/>
          </a:xfrm>
          <a:prstGeom prst="rect">
            <a:avLst/>
          </a:prstGeom>
        </p:spPr>
        <p:txBody>
          <a:bodyPr vert="horz" wrap="square" lIns="0" tIns="62865" rIns="0" bIns="0" rtlCol="0">
            <a:spAutoFit/>
          </a:bodyPr>
          <a:lstStyle/>
          <a:p>
            <a:pPr marL="12700">
              <a:lnSpc>
                <a:spcPct val="100000"/>
              </a:lnSpc>
              <a:spcBef>
                <a:spcPts val="495"/>
              </a:spcBef>
            </a:pPr>
            <a:r>
              <a:rPr sz="1200" spc="-5" dirty="0">
                <a:solidFill>
                  <a:srgbClr val="272C45"/>
                </a:solidFill>
                <a:latin typeface="Times New Roman"/>
                <a:cs typeface="Times New Roman"/>
              </a:rPr>
              <a:t>Data</a:t>
            </a:r>
            <a:r>
              <a:rPr sz="1200" dirty="0">
                <a:solidFill>
                  <a:srgbClr val="272C45"/>
                </a:solidFill>
                <a:latin typeface="Times New Roman"/>
                <a:cs typeface="Times New Roman"/>
              </a:rPr>
              <a:t> </a:t>
            </a:r>
            <a:r>
              <a:rPr sz="1200" spc="-5" dirty="0">
                <a:solidFill>
                  <a:srgbClr val="272C45"/>
                </a:solidFill>
                <a:latin typeface="Times New Roman"/>
                <a:cs typeface="Times New Roman"/>
              </a:rPr>
              <a:t>Collection </a:t>
            </a:r>
            <a:r>
              <a:rPr sz="1200" dirty="0">
                <a:solidFill>
                  <a:srgbClr val="272C45"/>
                </a:solidFill>
                <a:latin typeface="Times New Roman"/>
                <a:cs typeface="Times New Roman"/>
              </a:rPr>
              <a:t>Module</a:t>
            </a:r>
            <a:endParaRPr sz="1200" dirty="0">
              <a:latin typeface="Times New Roman"/>
              <a:cs typeface="Times New Roman"/>
            </a:endParaRPr>
          </a:p>
          <a:p>
            <a:pPr marL="12700" marR="5080">
              <a:lnSpc>
                <a:spcPct val="100000"/>
              </a:lnSpc>
              <a:spcBef>
                <a:spcPts val="395"/>
              </a:spcBef>
            </a:pPr>
            <a:r>
              <a:rPr sz="1200" dirty="0">
                <a:solidFill>
                  <a:srgbClr val="2C3148"/>
                </a:solidFill>
                <a:latin typeface="Times New Roman"/>
                <a:cs typeface="Times New Roman"/>
              </a:rPr>
              <a:t>We</a:t>
            </a:r>
            <a:r>
              <a:rPr sz="1200" spc="-5" dirty="0">
                <a:solidFill>
                  <a:srgbClr val="2C3148"/>
                </a:solidFill>
                <a:latin typeface="Times New Roman"/>
                <a:cs typeface="Times New Roman"/>
              </a:rPr>
              <a:t> gather</a:t>
            </a:r>
            <a:r>
              <a:rPr sz="1200" spc="20" dirty="0">
                <a:solidFill>
                  <a:srgbClr val="2C3148"/>
                </a:solidFill>
                <a:latin typeface="Times New Roman"/>
                <a:cs typeface="Times New Roman"/>
              </a:rPr>
              <a:t> </a:t>
            </a:r>
            <a:r>
              <a:rPr sz="1200" spc="-5" dirty="0">
                <a:solidFill>
                  <a:srgbClr val="2C3148"/>
                </a:solidFill>
                <a:latin typeface="Times New Roman"/>
                <a:cs typeface="Times New Roman"/>
              </a:rPr>
              <a:t>relevant </a:t>
            </a:r>
            <a:r>
              <a:rPr sz="1200" dirty="0">
                <a:solidFill>
                  <a:srgbClr val="2C3148"/>
                </a:solidFill>
                <a:latin typeface="Times New Roman"/>
                <a:cs typeface="Times New Roman"/>
              </a:rPr>
              <a:t> </a:t>
            </a:r>
            <a:r>
              <a:rPr lang="en-IN" sz="1200" spc="-5" dirty="0">
                <a:solidFill>
                  <a:srgbClr val="2C3148"/>
                </a:solidFill>
                <a:latin typeface="Times New Roman"/>
                <a:cs typeface="Times New Roman"/>
              </a:rPr>
              <a:t>house</a:t>
            </a:r>
            <a:r>
              <a:rPr sz="1200" spc="35" dirty="0">
                <a:solidFill>
                  <a:srgbClr val="2C3148"/>
                </a:solidFill>
                <a:latin typeface="Times New Roman"/>
                <a:cs typeface="Times New Roman"/>
              </a:rPr>
              <a:t> </a:t>
            </a:r>
            <a:r>
              <a:rPr sz="1200" spc="-5" dirty="0">
                <a:solidFill>
                  <a:srgbClr val="2C3148"/>
                </a:solidFill>
                <a:latin typeface="Times New Roman"/>
                <a:cs typeface="Times New Roman"/>
              </a:rPr>
              <a:t>data</a:t>
            </a:r>
            <a:r>
              <a:rPr sz="1200" spc="-10" dirty="0">
                <a:solidFill>
                  <a:srgbClr val="2C3148"/>
                </a:solidFill>
                <a:latin typeface="Times New Roman"/>
                <a:cs typeface="Times New Roman"/>
              </a:rPr>
              <a:t> </a:t>
            </a:r>
            <a:r>
              <a:rPr sz="1200" spc="-5" dirty="0">
                <a:solidFill>
                  <a:srgbClr val="2C3148"/>
                </a:solidFill>
                <a:latin typeface="Times New Roman"/>
                <a:cs typeface="Times New Roman"/>
              </a:rPr>
              <a:t>from</a:t>
            </a:r>
            <a:r>
              <a:rPr sz="1200" dirty="0">
                <a:solidFill>
                  <a:srgbClr val="2C3148"/>
                </a:solidFill>
                <a:latin typeface="Times New Roman"/>
                <a:cs typeface="Times New Roman"/>
              </a:rPr>
              <a:t> </a:t>
            </a:r>
            <a:r>
              <a:rPr lang="en-IN" sz="1200" spc="-5" dirty="0">
                <a:solidFill>
                  <a:srgbClr val="2C3148"/>
                </a:solidFill>
                <a:latin typeface="Times New Roman"/>
                <a:cs typeface="Times New Roman"/>
              </a:rPr>
              <a:t>local</a:t>
            </a:r>
            <a:r>
              <a:rPr sz="1200" spc="-5" dirty="0">
                <a:solidFill>
                  <a:srgbClr val="2C3148"/>
                </a:solidFill>
                <a:latin typeface="Times New Roman"/>
                <a:cs typeface="Times New Roman"/>
              </a:rPr>
              <a:t> </a:t>
            </a:r>
            <a:r>
              <a:rPr sz="1200" dirty="0">
                <a:solidFill>
                  <a:srgbClr val="2C3148"/>
                </a:solidFill>
                <a:latin typeface="Times New Roman"/>
                <a:cs typeface="Times New Roman"/>
              </a:rPr>
              <a:t> </a:t>
            </a:r>
            <a:r>
              <a:rPr lang="en-IN" sz="1200" spc="-5" dirty="0">
                <a:solidFill>
                  <a:srgbClr val="2C3148"/>
                </a:solidFill>
                <a:latin typeface="Times New Roman"/>
                <a:cs typeface="Times New Roman"/>
              </a:rPr>
              <a:t>citizen </a:t>
            </a:r>
            <a:r>
              <a:rPr sz="1200" spc="-5" dirty="0">
                <a:solidFill>
                  <a:srgbClr val="2C3148"/>
                </a:solidFill>
                <a:latin typeface="Times New Roman"/>
                <a:cs typeface="Times New Roman"/>
              </a:rPr>
              <a:t>,</a:t>
            </a:r>
            <a:r>
              <a:rPr sz="1200" spc="20" dirty="0">
                <a:solidFill>
                  <a:srgbClr val="2C3148"/>
                </a:solidFill>
                <a:latin typeface="Times New Roman"/>
                <a:cs typeface="Times New Roman"/>
              </a:rPr>
              <a:t> </a:t>
            </a:r>
            <a:r>
              <a:rPr sz="1200" spc="-10" dirty="0">
                <a:solidFill>
                  <a:srgbClr val="2C3148"/>
                </a:solidFill>
                <a:latin typeface="Times New Roman"/>
                <a:cs typeface="Times New Roman"/>
              </a:rPr>
              <a:t>surveys,</a:t>
            </a:r>
            <a:r>
              <a:rPr sz="1200" spc="30" dirty="0">
                <a:solidFill>
                  <a:srgbClr val="2C3148"/>
                </a:solidFill>
                <a:latin typeface="Times New Roman"/>
                <a:cs typeface="Times New Roman"/>
              </a:rPr>
              <a:t> </a:t>
            </a:r>
            <a:r>
              <a:rPr sz="1200" spc="-5" dirty="0">
                <a:solidFill>
                  <a:srgbClr val="2C3148"/>
                </a:solidFill>
                <a:latin typeface="Times New Roman"/>
                <a:cs typeface="Times New Roman"/>
              </a:rPr>
              <a:t>and </a:t>
            </a:r>
            <a:r>
              <a:rPr sz="1200" spc="-285" dirty="0">
                <a:solidFill>
                  <a:srgbClr val="2C3148"/>
                </a:solidFill>
                <a:latin typeface="Times New Roman"/>
                <a:cs typeface="Times New Roman"/>
              </a:rPr>
              <a:t> </a:t>
            </a:r>
            <a:r>
              <a:rPr sz="1200" spc="-5" dirty="0">
                <a:solidFill>
                  <a:srgbClr val="2C3148"/>
                </a:solidFill>
                <a:latin typeface="Times New Roman"/>
                <a:cs typeface="Times New Roman"/>
              </a:rPr>
              <a:t>other sources </a:t>
            </a:r>
            <a:r>
              <a:rPr sz="1200" dirty="0">
                <a:solidFill>
                  <a:srgbClr val="2C3148"/>
                </a:solidFill>
                <a:latin typeface="Times New Roman"/>
                <a:cs typeface="Times New Roman"/>
              </a:rPr>
              <a:t>to build our </a:t>
            </a:r>
            <a:r>
              <a:rPr sz="1200" spc="-290" dirty="0">
                <a:solidFill>
                  <a:srgbClr val="2C3148"/>
                </a:solidFill>
                <a:latin typeface="Times New Roman"/>
                <a:cs typeface="Times New Roman"/>
              </a:rPr>
              <a:t> </a:t>
            </a:r>
            <a:r>
              <a:rPr sz="1200" spc="-5" dirty="0">
                <a:solidFill>
                  <a:srgbClr val="2C3148"/>
                </a:solidFill>
                <a:latin typeface="Times New Roman"/>
                <a:cs typeface="Times New Roman"/>
              </a:rPr>
              <a:t>dataset.</a:t>
            </a:r>
            <a:endParaRPr sz="1200" dirty="0">
              <a:latin typeface="Times New Roman"/>
              <a:cs typeface="Times New Roman"/>
            </a:endParaRPr>
          </a:p>
        </p:txBody>
      </p:sp>
      <p:sp>
        <p:nvSpPr>
          <p:cNvPr id="15" name="object 15"/>
          <p:cNvSpPr txBox="1"/>
          <p:nvPr/>
        </p:nvSpPr>
        <p:spPr>
          <a:xfrm>
            <a:off x="4704334" y="2461005"/>
            <a:ext cx="1677670" cy="1305486"/>
          </a:xfrm>
          <a:prstGeom prst="rect">
            <a:avLst/>
          </a:prstGeom>
        </p:spPr>
        <p:txBody>
          <a:bodyPr vert="horz" wrap="square" lIns="0" tIns="12700" rIns="0" bIns="0" rtlCol="0">
            <a:spAutoFit/>
          </a:bodyPr>
          <a:lstStyle/>
          <a:p>
            <a:pPr marL="12700" marR="5080">
              <a:lnSpc>
                <a:spcPct val="100000"/>
              </a:lnSpc>
              <a:spcBef>
                <a:spcPts val="100"/>
              </a:spcBef>
            </a:pPr>
            <a:r>
              <a:rPr sz="1200" spc="-5" dirty="0">
                <a:latin typeface="Times New Roman"/>
                <a:cs typeface="Times New Roman"/>
              </a:rPr>
              <a:t>Model</a:t>
            </a:r>
            <a:r>
              <a:rPr sz="1200" spc="-10" dirty="0">
                <a:latin typeface="Times New Roman"/>
                <a:cs typeface="Times New Roman"/>
              </a:rPr>
              <a:t> </a:t>
            </a:r>
            <a:r>
              <a:rPr sz="1200" spc="-5" dirty="0">
                <a:latin typeface="Times New Roman"/>
                <a:cs typeface="Times New Roman"/>
              </a:rPr>
              <a:t>Training</a:t>
            </a:r>
            <a:r>
              <a:rPr sz="1200" spc="15" dirty="0">
                <a:latin typeface="Times New Roman"/>
                <a:cs typeface="Times New Roman"/>
              </a:rPr>
              <a:t> </a:t>
            </a:r>
            <a:r>
              <a:rPr sz="1200" dirty="0">
                <a:latin typeface="Times New Roman"/>
                <a:cs typeface="Times New Roman"/>
              </a:rPr>
              <a:t>Module </a:t>
            </a:r>
            <a:r>
              <a:rPr sz="1200" spc="5" dirty="0">
                <a:latin typeface="Times New Roman"/>
                <a:cs typeface="Times New Roman"/>
              </a:rPr>
              <a:t> </a:t>
            </a:r>
            <a:r>
              <a:rPr sz="1200" dirty="0">
                <a:solidFill>
                  <a:srgbClr val="2C3148"/>
                </a:solidFill>
                <a:latin typeface="Times New Roman"/>
                <a:cs typeface="Times New Roman"/>
              </a:rPr>
              <a:t>Using </a:t>
            </a:r>
            <a:r>
              <a:rPr sz="1200" spc="-5" dirty="0">
                <a:solidFill>
                  <a:srgbClr val="2C3148"/>
                </a:solidFill>
                <a:latin typeface="Times New Roman"/>
                <a:cs typeface="Times New Roman"/>
              </a:rPr>
              <a:t>various machine </a:t>
            </a:r>
            <a:r>
              <a:rPr sz="1200" dirty="0">
                <a:solidFill>
                  <a:srgbClr val="2C3148"/>
                </a:solidFill>
                <a:latin typeface="Times New Roman"/>
                <a:cs typeface="Times New Roman"/>
              </a:rPr>
              <a:t> </a:t>
            </a:r>
            <a:r>
              <a:rPr sz="1200" spc="-5" dirty="0">
                <a:solidFill>
                  <a:srgbClr val="2C3148"/>
                </a:solidFill>
                <a:latin typeface="Times New Roman"/>
                <a:cs typeface="Times New Roman"/>
              </a:rPr>
              <a:t>learning</a:t>
            </a:r>
            <a:r>
              <a:rPr sz="1200" spc="15" dirty="0">
                <a:solidFill>
                  <a:srgbClr val="2C3148"/>
                </a:solidFill>
                <a:latin typeface="Times New Roman"/>
                <a:cs typeface="Times New Roman"/>
              </a:rPr>
              <a:t> </a:t>
            </a:r>
            <a:r>
              <a:rPr sz="1200" spc="-5" dirty="0">
                <a:solidFill>
                  <a:srgbClr val="2C3148"/>
                </a:solidFill>
                <a:latin typeface="Times New Roman"/>
                <a:cs typeface="Times New Roman"/>
              </a:rPr>
              <a:t>algorithms,</a:t>
            </a:r>
            <a:r>
              <a:rPr sz="1200" spc="15" dirty="0">
                <a:solidFill>
                  <a:srgbClr val="2C3148"/>
                </a:solidFill>
                <a:latin typeface="Times New Roman"/>
                <a:cs typeface="Times New Roman"/>
              </a:rPr>
              <a:t> </a:t>
            </a:r>
            <a:r>
              <a:rPr sz="1200" spc="-5" dirty="0">
                <a:solidFill>
                  <a:srgbClr val="2C3148"/>
                </a:solidFill>
                <a:latin typeface="Times New Roman"/>
                <a:cs typeface="Times New Roman"/>
              </a:rPr>
              <a:t>we </a:t>
            </a:r>
            <a:r>
              <a:rPr sz="1200" dirty="0">
                <a:solidFill>
                  <a:srgbClr val="2C3148"/>
                </a:solidFill>
                <a:latin typeface="Times New Roman"/>
                <a:cs typeface="Times New Roman"/>
              </a:rPr>
              <a:t> </a:t>
            </a:r>
            <a:r>
              <a:rPr sz="1200" spc="-5" dirty="0">
                <a:solidFill>
                  <a:srgbClr val="2C3148"/>
                </a:solidFill>
                <a:latin typeface="Times New Roman"/>
                <a:cs typeface="Times New Roman"/>
              </a:rPr>
              <a:t>train</a:t>
            </a:r>
            <a:r>
              <a:rPr sz="1200" dirty="0">
                <a:solidFill>
                  <a:srgbClr val="2C3148"/>
                </a:solidFill>
                <a:latin typeface="Times New Roman"/>
                <a:cs typeface="Times New Roman"/>
              </a:rPr>
              <a:t> the models</a:t>
            </a:r>
            <a:r>
              <a:rPr sz="1200" spc="5" dirty="0">
                <a:solidFill>
                  <a:srgbClr val="2C3148"/>
                </a:solidFill>
                <a:latin typeface="Times New Roman"/>
                <a:cs typeface="Times New Roman"/>
              </a:rPr>
              <a:t> </a:t>
            </a:r>
            <a:r>
              <a:rPr sz="1200" dirty="0">
                <a:solidFill>
                  <a:srgbClr val="2C3148"/>
                </a:solidFill>
                <a:latin typeface="Times New Roman"/>
                <a:cs typeface="Times New Roman"/>
              </a:rPr>
              <a:t>on</a:t>
            </a:r>
            <a:r>
              <a:rPr lang="en-US" sz="1200" dirty="0">
                <a:solidFill>
                  <a:srgbClr val="2C3148"/>
                </a:solidFill>
                <a:latin typeface="Times New Roman"/>
                <a:cs typeface="Times New Roman"/>
              </a:rPr>
              <a:t> </a:t>
            </a:r>
            <a:r>
              <a:rPr lang="en-US" sz="1200" spc="5" dirty="0">
                <a:solidFill>
                  <a:srgbClr val="2C3148"/>
                </a:solidFill>
                <a:latin typeface="Times New Roman"/>
                <a:cs typeface="Times New Roman"/>
              </a:rPr>
              <a:t> availability of houses for rent </a:t>
            </a:r>
            <a:r>
              <a:rPr lang="en-US" sz="1200" dirty="0">
                <a:solidFill>
                  <a:srgbClr val="2C3148"/>
                </a:solidFill>
                <a:latin typeface="Times New Roman"/>
                <a:cs typeface="Times New Roman"/>
              </a:rPr>
              <a:t>to </a:t>
            </a:r>
            <a:r>
              <a:rPr lang="en-US" sz="1200" spc="-285" dirty="0">
                <a:solidFill>
                  <a:srgbClr val="2C3148"/>
                </a:solidFill>
                <a:latin typeface="Times New Roman"/>
                <a:cs typeface="Times New Roman"/>
              </a:rPr>
              <a:t> </a:t>
            </a:r>
            <a:r>
              <a:rPr lang="en-US" sz="1200" spc="-5" dirty="0">
                <a:solidFill>
                  <a:srgbClr val="2C3148"/>
                </a:solidFill>
                <a:latin typeface="Times New Roman"/>
                <a:cs typeface="Times New Roman"/>
              </a:rPr>
              <a:t>understand</a:t>
            </a:r>
            <a:r>
              <a:rPr lang="en-US" sz="1200" spc="15" dirty="0">
                <a:solidFill>
                  <a:srgbClr val="2C3148"/>
                </a:solidFill>
                <a:latin typeface="Times New Roman"/>
                <a:cs typeface="Times New Roman"/>
              </a:rPr>
              <a:t> </a:t>
            </a:r>
            <a:r>
              <a:rPr lang="en-US" sz="1200" spc="-5" dirty="0">
                <a:solidFill>
                  <a:srgbClr val="2C3148"/>
                </a:solidFill>
                <a:latin typeface="Times New Roman"/>
                <a:cs typeface="Times New Roman"/>
              </a:rPr>
              <a:t>patterns</a:t>
            </a:r>
            <a:r>
              <a:rPr lang="en-US" sz="1200" dirty="0">
                <a:solidFill>
                  <a:srgbClr val="2C3148"/>
                </a:solidFill>
                <a:latin typeface="Times New Roman"/>
                <a:cs typeface="Times New Roman"/>
              </a:rPr>
              <a:t> </a:t>
            </a:r>
            <a:r>
              <a:rPr lang="en-US" sz="1200" spc="-5" dirty="0">
                <a:solidFill>
                  <a:srgbClr val="2C3148"/>
                </a:solidFill>
                <a:latin typeface="Times New Roman"/>
                <a:cs typeface="Times New Roman"/>
              </a:rPr>
              <a:t>and </a:t>
            </a:r>
            <a:r>
              <a:rPr lang="en-US" sz="1200" dirty="0">
                <a:solidFill>
                  <a:srgbClr val="2C3148"/>
                </a:solidFill>
                <a:latin typeface="Times New Roman"/>
                <a:cs typeface="Times New Roman"/>
              </a:rPr>
              <a:t> </a:t>
            </a:r>
            <a:r>
              <a:rPr lang="en-US" sz="1200" spc="-5" dirty="0">
                <a:solidFill>
                  <a:srgbClr val="2C3148"/>
                </a:solidFill>
                <a:latin typeface="Times New Roman"/>
                <a:cs typeface="Times New Roman"/>
              </a:rPr>
              <a:t>predict</a:t>
            </a:r>
            <a:r>
              <a:rPr lang="en-US" sz="1200" spc="15" dirty="0">
                <a:solidFill>
                  <a:srgbClr val="2C3148"/>
                </a:solidFill>
                <a:latin typeface="Times New Roman"/>
                <a:cs typeface="Times New Roman"/>
              </a:rPr>
              <a:t> </a:t>
            </a:r>
            <a:r>
              <a:rPr lang="en-US" sz="1200" spc="-5" dirty="0">
                <a:solidFill>
                  <a:srgbClr val="2C3148"/>
                </a:solidFill>
                <a:latin typeface="Times New Roman"/>
                <a:cs typeface="Times New Roman"/>
              </a:rPr>
              <a:t>attrition</a:t>
            </a:r>
            <a:r>
              <a:rPr sz="1200" spc="-5" dirty="0">
                <a:solidFill>
                  <a:srgbClr val="2C3148"/>
                </a:solidFill>
                <a:latin typeface="Times New Roman"/>
                <a:cs typeface="Times New Roman"/>
              </a:rPr>
              <a:t>.</a:t>
            </a:r>
            <a:endParaRPr sz="1200" dirty="0">
              <a:latin typeface="Times New Roman"/>
              <a:cs typeface="Times New Roman"/>
            </a:endParaRPr>
          </a:p>
        </p:txBody>
      </p:sp>
      <p:sp>
        <p:nvSpPr>
          <p:cNvPr id="16" name="object 16"/>
          <p:cNvSpPr txBox="1"/>
          <p:nvPr/>
        </p:nvSpPr>
        <p:spPr>
          <a:xfrm>
            <a:off x="6811136" y="2319273"/>
            <a:ext cx="2069464" cy="1222771"/>
          </a:xfrm>
          <a:prstGeom prst="rect">
            <a:avLst/>
          </a:prstGeom>
        </p:spPr>
        <p:txBody>
          <a:bodyPr vert="horz" wrap="square" lIns="0" tIns="62865" rIns="0" bIns="0" rtlCol="0">
            <a:spAutoFit/>
          </a:bodyPr>
          <a:lstStyle/>
          <a:p>
            <a:pPr marL="12700">
              <a:lnSpc>
                <a:spcPct val="100000"/>
              </a:lnSpc>
              <a:spcBef>
                <a:spcPts val="495"/>
              </a:spcBef>
            </a:pPr>
            <a:r>
              <a:rPr sz="1200" spc="-5" dirty="0">
                <a:solidFill>
                  <a:srgbClr val="272C45"/>
                </a:solidFill>
                <a:latin typeface="Times New Roman"/>
                <a:cs typeface="Times New Roman"/>
              </a:rPr>
              <a:t>Prediction</a:t>
            </a:r>
            <a:r>
              <a:rPr sz="1200" spc="-20" dirty="0">
                <a:solidFill>
                  <a:srgbClr val="272C45"/>
                </a:solidFill>
                <a:latin typeface="Times New Roman"/>
                <a:cs typeface="Times New Roman"/>
              </a:rPr>
              <a:t> </a:t>
            </a:r>
            <a:r>
              <a:rPr sz="1200" dirty="0">
                <a:solidFill>
                  <a:srgbClr val="272C45"/>
                </a:solidFill>
                <a:latin typeface="Times New Roman"/>
                <a:cs typeface="Times New Roman"/>
              </a:rPr>
              <a:t>Module</a:t>
            </a:r>
            <a:endParaRPr sz="1200" dirty="0">
              <a:latin typeface="Times New Roman"/>
              <a:cs typeface="Times New Roman"/>
            </a:endParaRPr>
          </a:p>
          <a:p>
            <a:pPr marL="12700" marR="5080">
              <a:lnSpc>
                <a:spcPct val="100000"/>
              </a:lnSpc>
              <a:spcBef>
                <a:spcPts val="395"/>
              </a:spcBef>
            </a:pPr>
            <a:r>
              <a:rPr sz="1200" spc="-5" dirty="0">
                <a:solidFill>
                  <a:srgbClr val="2C3148"/>
                </a:solidFill>
                <a:latin typeface="Times New Roman"/>
                <a:cs typeface="Times New Roman"/>
              </a:rPr>
              <a:t>Our</a:t>
            </a:r>
            <a:r>
              <a:rPr sz="1200" spc="-10" dirty="0">
                <a:solidFill>
                  <a:srgbClr val="2C3148"/>
                </a:solidFill>
                <a:latin typeface="Times New Roman"/>
                <a:cs typeface="Times New Roman"/>
              </a:rPr>
              <a:t> system</a:t>
            </a:r>
            <a:r>
              <a:rPr sz="1200" spc="30" dirty="0">
                <a:solidFill>
                  <a:srgbClr val="2C3148"/>
                </a:solidFill>
                <a:latin typeface="Times New Roman"/>
                <a:cs typeface="Times New Roman"/>
              </a:rPr>
              <a:t> </a:t>
            </a:r>
            <a:r>
              <a:rPr sz="1200" dirty="0">
                <a:solidFill>
                  <a:srgbClr val="2C3148"/>
                </a:solidFill>
                <a:latin typeface="Times New Roman"/>
                <a:cs typeface="Times New Roman"/>
              </a:rPr>
              <a:t>provides </a:t>
            </a:r>
            <a:r>
              <a:rPr sz="1200" spc="-5" dirty="0">
                <a:solidFill>
                  <a:srgbClr val="2C3148"/>
                </a:solidFill>
                <a:latin typeface="Times New Roman"/>
                <a:cs typeface="Times New Roman"/>
              </a:rPr>
              <a:t>real-time </a:t>
            </a:r>
            <a:r>
              <a:rPr sz="1200" dirty="0">
                <a:solidFill>
                  <a:srgbClr val="2C3148"/>
                </a:solidFill>
                <a:latin typeface="Times New Roman"/>
                <a:cs typeface="Times New Roman"/>
              </a:rPr>
              <a:t> attrition</a:t>
            </a:r>
            <a:r>
              <a:rPr sz="1200" spc="-25" dirty="0">
                <a:solidFill>
                  <a:srgbClr val="2C3148"/>
                </a:solidFill>
                <a:latin typeface="Times New Roman"/>
                <a:cs typeface="Times New Roman"/>
              </a:rPr>
              <a:t> </a:t>
            </a:r>
            <a:r>
              <a:rPr sz="1200" dirty="0">
                <a:solidFill>
                  <a:srgbClr val="2C3148"/>
                </a:solidFill>
                <a:latin typeface="Times New Roman"/>
                <a:cs typeface="Times New Roman"/>
              </a:rPr>
              <a:t>predictions,</a:t>
            </a:r>
            <a:r>
              <a:rPr sz="1200" spc="-30" dirty="0">
                <a:solidFill>
                  <a:srgbClr val="2C3148"/>
                </a:solidFill>
                <a:latin typeface="Times New Roman"/>
                <a:cs typeface="Times New Roman"/>
              </a:rPr>
              <a:t> </a:t>
            </a:r>
            <a:r>
              <a:rPr sz="1200" dirty="0">
                <a:solidFill>
                  <a:srgbClr val="2C3148"/>
                </a:solidFill>
                <a:latin typeface="Times New Roman"/>
                <a:cs typeface="Times New Roman"/>
              </a:rPr>
              <a:t>empowering </a:t>
            </a:r>
            <a:r>
              <a:rPr sz="1200" spc="-285" dirty="0">
                <a:solidFill>
                  <a:srgbClr val="2C3148"/>
                </a:solidFill>
                <a:latin typeface="Times New Roman"/>
                <a:cs typeface="Times New Roman"/>
              </a:rPr>
              <a:t> </a:t>
            </a:r>
            <a:r>
              <a:rPr lang="en-IN" sz="1200" spc="-5" dirty="0">
                <a:solidFill>
                  <a:srgbClr val="2C3148"/>
                </a:solidFill>
                <a:latin typeface="Times New Roman"/>
                <a:cs typeface="Times New Roman"/>
              </a:rPr>
              <a:t>users</a:t>
            </a:r>
            <a:r>
              <a:rPr sz="1200" spc="25" dirty="0">
                <a:solidFill>
                  <a:srgbClr val="2C3148"/>
                </a:solidFill>
                <a:latin typeface="Times New Roman"/>
                <a:cs typeface="Times New Roman"/>
              </a:rPr>
              <a:t> </a:t>
            </a:r>
            <a:r>
              <a:rPr sz="1200" dirty="0">
                <a:solidFill>
                  <a:srgbClr val="2C3148"/>
                </a:solidFill>
                <a:latin typeface="Times New Roman"/>
                <a:cs typeface="Times New Roman"/>
              </a:rPr>
              <a:t>to</a:t>
            </a:r>
            <a:r>
              <a:rPr sz="1200" spc="-5" dirty="0">
                <a:solidFill>
                  <a:srgbClr val="2C3148"/>
                </a:solidFill>
                <a:latin typeface="Times New Roman"/>
                <a:cs typeface="Times New Roman"/>
              </a:rPr>
              <a:t> </a:t>
            </a:r>
            <a:r>
              <a:rPr sz="1200" dirty="0">
                <a:solidFill>
                  <a:srgbClr val="2C3148"/>
                </a:solidFill>
                <a:latin typeface="Times New Roman"/>
                <a:cs typeface="Times New Roman"/>
              </a:rPr>
              <a:t>take</a:t>
            </a:r>
            <a:r>
              <a:rPr sz="1200" spc="5" dirty="0">
                <a:solidFill>
                  <a:srgbClr val="2C3148"/>
                </a:solidFill>
                <a:latin typeface="Times New Roman"/>
                <a:cs typeface="Times New Roman"/>
              </a:rPr>
              <a:t> </a:t>
            </a:r>
            <a:r>
              <a:rPr sz="1200" dirty="0">
                <a:solidFill>
                  <a:srgbClr val="2C3148"/>
                </a:solidFill>
                <a:latin typeface="Times New Roman"/>
                <a:cs typeface="Times New Roman"/>
              </a:rPr>
              <a:t>proactive </a:t>
            </a:r>
            <a:r>
              <a:rPr sz="1200" spc="5" dirty="0">
                <a:solidFill>
                  <a:srgbClr val="2C3148"/>
                </a:solidFill>
                <a:latin typeface="Times New Roman"/>
                <a:cs typeface="Times New Roman"/>
              </a:rPr>
              <a:t> </a:t>
            </a:r>
            <a:r>
              <a:rPr sz="1200" spc="-5" dirty="0">
                <a:solidFill>
                  <a:srgbClr val="2C3148"/>
                </a:solidFill>
                <a:latin typeface="Times New Roman"/>
                <a:cs typeface="Times New Roman"/>
              </a:rPr>
              <a:t>measures</a:t>
            </a:r>
            <a:r>
              <a:rPr sz="1200" spc="5" dirty="0">
                <a:solidFill>
                  <a:srgbClr val="2C3148"/>
                </a:solidFill>
                <a:latin typeface="Times New Roman"/>
                <a:cs typeface="Times New Roman"/>
              </a:rPr>
              <a:t> </a:t>
            </a:r>
            <a:r>
              <a:rPr sz="1200" dirty="0">
                <a:solidFill>
                  <a:srgbClr val="2C3148"/>
                </a:solidFill>
                <a:latin typeface="Times New Roman"/>
                <a:cs typeface="Times New Roman"/>
              </a:rPr>
              <a:t>to</a:t>
            </a:r>
            <a:r>
              <a:rPr sz="1200" spc="-5" dirty="0">
                <a:solidFill>
                  <a:srgbClr val="2C3148"/>
                </a:solidFill>
                <a:latin typeface="Times New Roman"/>
                <a:cs typeface="Times New Roman"/>
              </a:rPr>
              <a:t> </a:t>
            </a:r>
            <a:r>
              <a:rPr lang="en-IN" sz="1200" spc="-5" dirty="0">
                <a:solidFill>
                  <a:srgbClr val="2C3148"/>
                </a:solidFill>
                <a:latin typeface="Times New Roman"/>
                <a:cs typeface="Times New Roman"/>
              </a:rPr>
              <a:t>locate</a:t>
            </a:r>
            <a:r>
              <a:rPr sz="1200" spc="10" dirty="0">
                <a:solidFill>
                  <a:srgbClr val="2C3148"/>
                </a:solidFill>
                <a:latin typeface="Times New Roman"/>
                <a:cs typeface="Times New Roman"/>
              </a:rPr>
              <a:t> </a:t>
            </a:r>
            <a:r>
              <a:rPr sz="1200" dirty="0">
                <a:solidFill>
                  <a:srgbClr val="2C3148"/>
                </a:solidFill>
                <a:latin typeface="Times New Roman"/>
                <a:cs typeface="Times New Roman"/>
              </a:rPr>
              <a:t>the</a:t>
            </a:r>
            <a:r>
              <a:rPr lang="en-IN" sz="1200" dirty="0">
                <a:solidFill>
                  <a:srgbClr val="2C3148"/>
                </a:solidFill>
                <a:latin typeface="Times New Roman"/>
                <a:cs typeface="Times New Roman"/>
              </a:rPr>
              <a:t> availability of house</a:t>
            </a:r>
            <a:r>
              <a:rPr sz="1200" spc="-5" dirty="0">
                <a:solidFill>
                  <a:srgbClr val="2C3148"/>
                </a:solidFill>
                <a:latin typeface="Times New Roman"/>
                <a:cs typeface="Times New Roman"/>
              </a:rPr>
              <a:t>.</a:t>
            </a:r>
            <a:endParaRPr sz="1200" dirty="0">
              <a:latin typeface="Times New Roman"/>
              <a:cs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8738" y="29337"/>
            <a:ext cx="4874261" cy="457176"/>
          </a:xfrm>
          <a:prstGeom prst="rect">
            <a:avLst/>
          </a:prstGeom>
        </p:spPr>
        <p:txBody>
          <a:bodyPr vert="horz" wrap="square" lIns="0" tIns="13335" rIns="0" bIns="0" rtlCol="0">
            <a:spAutoFit/>
          </a:bodyPr>
          <a:lstStyle/>
          <a:p>
            <a:pPr marL="12700">
              <a:spcBef>
                <a:spcPts val="105"/>
              </a:spcBef>
            </a:pPr>
            <a:r>
              <a:rPr lang="en-IN" sz="140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endParaRPr lang="en-IN" sz="1400" dirty="0">
              <a:effectLst/>
            </a:endParaRPr>
          </a:p>
          <a:p>
            <a:pPr marL="12700">
              <a:lnSpc>
                <a:spcPct val="100000"/>
              </a:lnSpc>
              <a:spcBef>
                <a:spcPts val="105"/>
              </a:spcBef>
            </a:pPr>
            <a:endParaRPr lang="en-IN" sz="1400" dirty="0">
              <a:latin typeface="Arial MT"/>
              <a:cs typeface="Arial MT"/>
            </a:endParaRPr>
          </a:p>
        </p:txBody>
      </p:sp>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a:spLocks noGrp="1"/>
          </p:cNvSpPr>
          <p:nvPr>
            <p:ph type="title"/>
          </p:nvPr>
        </p:nvSpPr>
        <p:spPr>
          <a:xfrm>
            <a:off x="390550" y="470661"/>
            <a:ext cx="4446270" cy="391160"/>
          </a:xfrm>
          <a:prstGeom prst="rect">
            <a:avLst/>
          </a:prstGeom>
        </p:spPr>
        <p:txBody>
          <a:bodyPr vert="horz" wrap="square" lIns="0" tIns="12700" rIns="0" bIns="0" rtlCol="0">
            <a:spAutoFit/>
          </a:bodyPr>
          <a:lstStyle/>
          <a:p>
            <a:pPr marL="12700">
              <a:lnSpc>
                <a:spcPct val="100000"/>
              </a:lnSpc>
              <a:spcBef>
                <a:spcPts val="100"/>
              </a:spcBef>
            </a:pPr>
            <a:r>
              <a:rPr sz="2400" spc="-10" dirty="0">
                <a:solidFill>
                  <a:srgbClr val="001F5F"/>
                </a:solidFill>
              </a:rPr>
              <a:t>System</a:t>
            </a:r>
            <a:r>
              <a:rPr sz="2400" spc="15" dirty="0">
                <a:solidFill>
                  <a:srgbClr val="001F5F"/>
                </a:solidFill>
              </a:rPr>
              <a:t> </a:t>
            </a:r>
            <a:r>
              <a:rPr sz="2400" spc="-5" dirty="0">
                <a:solidFill>
                  <a:srgbClr val="001F5F"/>
                </a:solidFill>
              </a:rPr>
              <a:t>Deployment</a:t>
            </a:r>
            <a:r>
              <a:rPr sz="2400" spc="10" dirty="0">
                <a:solidFill>
                  <a:srgbClr val="001F5F"/>
                </a:solidFill>
              </a:rPr>
              <a:t> </a:t>
            </a:r>
            <a:r>
              <a:rPr sz="2400" spc="-5" dirty="0">
                <a:solidFill>
                  <a:srgbClr val="001F5F"/>
                </a:solidFill>
              </a:rPr>
              <a:t>Approach</a:t>
            </a:r>
            <a:endParaRPr sz="2400"/>
          </a:p>
        </p:txBody>
      </p:sp>
      <p:sp>
        <p:nvSpPr>
          <p:cNvPr id="9" name="object 9"/>
          <p:cNvSpPr txBox="1"/>
          <p:nvPr/>
        </p:nvSpPr>
        <p:spPr>
          <a:xfrm>
            <a:off x="390550" y="1198829"/>
            <a:ext cx="7816850" cy="2146742"/>
          </a:xfrm>
          <a:prstGeom prst="rect">
            <a:avLst/>
          </a:prstGeom>
        </p:spPr>
        <p:txBody>
          <a:bodyPr vert="horz" wrap="square" lIns="0" tIns="12700" rIns="0" bIns="0" rtlCol="0">
            <a:spAutoFit/>
          </a:bodyPr>
          <a:lstStyle/>
          <a:p>
            <a:pPr marL="12700">
              <a:lnSpc>
                <a:spcPts val="2845"/>
              </a:lnSpc>
              <a:spcBef>
                <a:spcPts val="100"/>
              </a:spcBef>
            </a:pPr>
            <a:r>
              <a:rPr sz="2400" b="1" spc="-5" dirty="0">
                <a:solidFill>
                  <a:srgbClr val="001F5F"/>
                </a:solidFill>
                <a:latin typeface="Arial"/>
                <a:cs typeface="Arial"/>
              </a:rPr>
              <a:t>1.</a:t>
            </a:r>
            <a:r>
              <a:rPr sz="2400" b="1" spc="-5" dirty="0">
                <a:solidFill>
                  <a:srgbClr val="2C3148"/>
                </a:solidFill>
                <a:latin typeface="Times New Roman"/>
                <a:cs typeface="Times New Roman"/>
              </a:rPr>
              <a:t>Technology</a:t>
            </a:r>
            <a:r>
              <a:rPr sz="2400" b="1" spc="-40" dirty="0">
                <a:solidFill>
                  <a:srgbClr val="2C3148"/>
                </a:solidFill>
                <a:latin typeface="Times New Roman"/>
                <a:cs typeface="Times New Roman"/>
              </a:rPr>
              <a:t> </a:t>
            </a:r>
            <a:r>
              <a:rPr sz="2400" b="1" dirty="0">
                <a:solidFill>
                  <a:srgbClr val="2C3148"/>
                </a:solidFill>
                <a:latin typeface="Times New Roman"/>
                <a:cs typeface="Times New Roman"/>
              </a:rPr>
              <a:t>Stack</a:t>
            </a:r>
            <a:endParaRPr sz="2400" dirty="0">
              <a:latin typeface="Times New Roman"/>
              <a:cs typeface="Times New Roman"/>
            </a:endParaRPr>
          </a:p>
          <a:p>
            <a:pPr marL="12700">
              <a:lnSpc>
                <a:spcPts val="2845"/>
              </a:lnSpc>
            </a:pPr>
            <a:r>
              <a:rPr sz="2400" dirty="0">
                <a:solidFill>
                  <a:srgbClr val="2C3148"/>
                </a:solidFill>
                <a:latin typeface="Microsoft YaHei"/>
                <a:cs typeface="Microsoft YaHei"/>
              </a:rPr>
              <a:t>-</a:t>
            </a:r>
            <a:r>
              <a:rPr sz="2400" spc="-480" dirty="0">
                <a:solidFill>
                  <a:srgbClr val="2C3148"/>
                </a:solidFill>
                <a:latin typeface="Microsoft YaHei"/>
                <a:cs typeface="Microsoft YaHei"/>
              </a:rPr>
              <a:t> </a:t>
            </a:r>
            <a:r>
              <a:rPr lang="en-IN" sz="1800" spc="-5" dirty="0">
                <a:solidFill>
                  <a:srgbClr val="2C3148"/>
                </a:solidFill>
                <a:latin typeface="Times New Roman"/>
                <a:cs typeface="Times New Roman"/>
              </a:rPr>
              <a:t>P</a:t>
            </a:r>
            <a:r>
              <a:rPr lang="en-IN" spc="10" dirty="0">
                <a:solidFill>
                  <a:srgbClr val="2C3148"/>
                </a:solidFill>
                <a:latin typeface="Times New Roman"/>
                <a:cs typeface="Times New Roman"/>
              </a:rPr>
              <a:t>andas &amp; </a:t>
            </a:r>
            <a:r>
              <a:rPr lang="en-IN" spc="10" dirty="0" err="1">
                <a:solidFill>
                  <a:srgbClr val="2C3148"/>
                </a:solidFill>
                <a:latin typeface="Times New Roman"/>
                <a:cs typeface="Times New Roman"/>
              </a:rPr>
              <a:t>Numpy</a:t>
            </a:r>
            <a:r>
              <a:rPr lang="en-IN" sz="1800" spc="-15" dirty="0">
                <a:solidFill>
                  <a:srgbClr val="2C3148"/>
                </a:solidFill>
                <a:latin typeface="Times New Roman"/>
                <a:cs typeface="Times New Roman"/>
              </a:rPr>
              <a:t> </a:t>
            </a:r>
            <a:r>
              <a:rPr sz="1800" dirty="0">
                <a:solidFill>
                  <a:srgbClr val="2C3148"/>
                </a:solidFill>
                <a:latin typeface="Times New Roman"/>
                <a:cs typeface="Times New Roman"/>
              </a:rPr>
              <a:t>for data</a:t>
            </a:r>
            <a:r>
              <a:rPr lang="en-IN" sz="1800" dirty="0">
                <a:solidFill>
                  <a:srgbClr val="2C3148"/>
                </a:solidFill>
                <a:latin typeface="Times New Roman"/>
                <a:cs typeface="Times New Roman"/>
              </a:rPr>
              <a:t> cleaning</a:t>
            </a:r>
            <a:r>
              <a:rPr sz="1800" dirty="0">
                <a:solidFill>
                  <a:srgbClr val="2C3148"/>
                </a:solidFill>
                <a:latin typeface="Times New Roman"/>
                <a:cs typeface="Times New Roman"/>
              </a:rPr>
              <a:t> </a:t>
            </a:r>
            <a:r>
              <a:rPr lang="en-IN" sz="1800" dirty="0">
                <a:solidFill>
                  <a:srgbClr val="2C3148"/>
                </a:solidFill>
                <a:latin typeface="Times New Roman"/>
                <a:cs typeface="Times New Roman"/>
              </a:rPr>
              <a:t>&amp; data </a:t>
            </a:r>
            <a:r>
              <a:rPr sz="1800" dirty="0">
                <a:solidFill>
                  <a:srgbClr val="2C3148"/>
                </a:solidFill>
                <a:latin typeface="Times New Roman"/>
                <a:cs typeface="Times New Roman"/>
              </a:rPr>
              <a:t>preproc</a:t>
            </a:r>
            <a:r>
              <a:rPr sz="1800" spc="-5" dirty="0">
                <a:solidFill>
                  <a:srgbClr val="2C3148"/>
                </a:solidFill>
                <a:latin typeface="Times New Roman"/>
                <a:cs typeface="Times New Roman"/>
              </a:rPr>
              <a:t>essing</a:t>
            </a:r>
            <a:r>
              <a:rPr lang="en-IN" spc="-10" dirty="0">
                <a:solidFill>
                  <a:srgbClr val="2C3148"/>
                </a:solidFill>
                <a:latin typeface="Times New Roman"/>
                <a:cs typeface="Times New Roman"/>
              </a:rPr>
              <a:t>.</a:t>
            </a:r>
            <a:endParaRPr sz="1800" dirty="0">
              <a:latin typeface="Times New Roman"/>
              <a:cs typeface="Times New Roman"/>
            </a:endParaRPr>
          </a:p>
          <a:p>
            <a:pPr marL="144780" indent="-132715">
              <a:lnSpc>
                <a:spcPct val="100000"/>
              </a:lnSpc>
              <a:spcBef>
                <a:spcPts val="95"/>
              </a:spcBef>
              <a:buChar char="-"/>
              <a:tabLst>
                <a:tab pos="145415" algn="l"/>
              </a:tabLst>
            </a:pPr>
            <a:r>
              <a:rPr sz="1800" dirty="0">
                <a:solidFill>
                  <a:srgbClr val="2C3148"/>
                </a:solidFill>
                <a:latin typeface="Times New Roman"/>
                <a:cs typeface="Times New Roman"/>
              </a:rPr>
              <a:t>Scikit-learn</a:t>
            </a:r>
            <a:r>
              <a:rPr lang="en-IN" spc="-20" dirty="0">
                <a:solidFill>
                  <a:srgbClr val="2C3148"/>
                </a:solidFill>
                <a:latin typeface="Times New Roman"/>
                <a:cs typeface="Times New Roman"/>
              </a:rPr>
              <a:t>,</a:t>
            </a:r>
            <a:r>
              <a:rPr sz="1800" dirty="0">
                <a:solidFill>
                  <a:srgbClr val="2C3148"/>
                </a:solidFill>
                <a:latin typeface="Times New Roman"/>
                <a:cs typeface="Times New Roman"/>
              </a:rPr>
              <a:t> </a:t>
            </a:r>
            <a:r>
              <a:rPr lang="en-IN" spc="-5" dirty="0">
                <a:solidFill>
                  <a:srgbClr val="2C3148"/>
                </a:solidFill>
                <a:latin typeface="Times New Roman"/>
                <a:cs typeface="Times New Roman"/>
              </a:rPr>
              <a:t>Lasso, Ridge &amp; Linear Regression </a:t>
            </a:r>
            <a:r>
              <a:rPr sz="1800" dirty="0">
                <a:solidFill>
                  <a:srgbClr val="2C3148"/>
                </a:solidFill>
                <a:latin typeface="Times New Roman"/>
                <a:cs typeface="Times New Roman"/>
              </a:rPr>
              <a:t>for</a:t>
            </a:r>
            <a:r>
              <a:rPr sz="1800" spc="-5" dirty="0">
                <a:solidFill>
                  <a:srgbClr val="2C3148"/>
                </a:solidFill>
                <a:latin typeface="Times New Roman"/>
                <a:cs typeface="Times New Roman"/>
              </a:rPr>
              <a:t> machine</a:t>
            </a:r>
            <a:r>
              <a:rPr sz="1800" dirty="0">
                <a:solidFill>
                  <a:srgbClr val="2C3148"/>
                </a:solidFill>
                <a:latin typeface="Times New Roman"/>
                <a:cs typeface="Times New Roman"/>
              </a:rPr>
              <a:t> learning</a:t>
            </a:r>
            <a:r>
              <a:rPr sz="1800" spc="-15" dirty="0">
                <a:solidFill>
                  <a:srgbClr val="2C3148"/>
                </a:solidFill>
                <a:latin typeface="Times New Roman"/>
                <a:cs typeface="Times New Roman"/>
              </a:rPr>
              <a:t> </a:t>
            </a:r>
            <a:r>
              <a:rPr sz="1800" dirty="0">
                <a:solidFill>
                  <a:srgbClr val="2C3148"/>
                </a:solidFill>
                <a:latin typeface="Times New Roman"/>
                <a:cs typeface="Times New Roman"/>
              </a:rPr>
              <a:t>algorithms</a:t>
            </a:r>
            <a:r>
              <a:rPr lang="en-US" sz="1800" dirty="0">
                <a:solidFill>
                  <a:srgbClr val="2C3148"/>
                </a:solidFill>
                <a:latin typeface="Times New Roman"/>
                <a:cs typeface="Times New Roman"/>
              </a:rPr>
              <a:t>.</a:t>
            </a:r>
          </a:p>
          <a:p>
            <a:pPr marL="12065">
              <a:lnSpc>
                <a:spcPct val="100000"/>
              </a:lnSpc>
              <a:spcBef>
                <a:spcPts val="95"/>
              </a:spcBef>
              <a:tabLst>
                <a:tab pos="145415" algn="l"/>
              </a:tabLst>
            </a:pPr>
            <a:endParaRPr sz="1800" dirty="0">
              <a:latin typeface="Times New Roman"/>
              <a:cs typeface="Times New Roman"/>
            </a:endParaRPr>
          </a:p>
          <a:p>
            <a:pPr marL="12065">
              <a:lnSpc>
                <a:spcPts val="2150"/>
              </a:lnSpc>
              <a:tabLst>
                <a:tab pos="145415" algn="l"/>
              </a:tabLst>
            </a:pPr>
            <a:r>
              <a:rPr sz="2400" b="1" dirty="0">
                <a:latin typeface="Times New Roman"/>
                <a:cs typeface="Times New Roman"/>
              </a:rPr>
              <a:t>2.</a:t>
            </a:r>
            <a:r>
              <a:rPr sz="2400" b="1" spc="-30" dirty="0">
                <a:latin typeface="Times New Roman"/>
                <a:cs typeface="Times New Roman"/>
              </a:rPr>
              <a:t> </a:t>
            </a:r>
            <a:r>
              <a:rPr sz="2400" b="1" dirty="0">
                <a:solidFill>
                  <a:srgbClr val="2C3148"/>
                </a:solidFill>
                <a:latin typeface="Times New Roman"/>
                <a:cs typeface="Times New Roman"/>
              </a:rPr>
              <a:t>Development</a:t>
            </a:r>
            <a:r>
              <a:rPr sz="2400" b="1" spc="-35" dirty="0">
                <a:solidFill>
                  <a:srgbClr val="2C3148"/>
                </a:solidFill>
                <a:latin typeface="Times New Roman"/>
                <a:cs typeface="Times New Roman"/>
              </a:rPr>
              <a:t> </a:t>
            </a:r>
            <a:r>
              <a:rPr sz="2400" b="1" dirty="0">
                <a:solidFill>
                  <a:srgbClr val="2C3148"/>
                </a:solidFill>
                <a:latin typeface="Times New Roman"/>
                <a:cs typeface="Times New Roman"/>
              </a:rPr>
              <a:t>Methodology</a:t>
            </a:r>
            <a:endParaRPr sz="2400" dirty="0">
              <a:latin typeface="Times New Roman"/>
              <a:cs typeface="Times New Roman"/>
            </a:endParaRPr>
          </a:p>
          <a:p>
            <a:pPr marL="12700" marR="5080">
              <a:lnSpc>
                <a:spcPct val="100000"/>
              </a:lnSpc>
              <a:spcBef>
                <a:spcPts val="25"/>
              </a:spcBef>
            </a:pPr>
            <a:r>
              <a:rPr sz="1800" spc="-5" dirty="0">
                <a:solidFill>
                  <a:srgbClr val="2C3148"/>
                </a:solidFill>
                <a:latin typeface="Times New Roman"/>
                <a:cs typeface="Times New Roman"/>
              </a:rPr>
              <a:t>Our </a:t>
            </a:r>
            <a:r>
              <a:rPr sz="1800" dirty="0">
                <a:solidFill>
                  <a:srgbClr val="2C3148"/>
                </a:solidFill>
                <a:latin typeface="Times New Roman"/>
                <a:cs typeface="Times New Roman"/>
              </a:rPr>
              <a:t>team</a:t>
            </a:r>
            <a:r>
              <a:rPr sz="1800" spc="-20" dirty="0">
                <a:solidFill>
                  <a:srgbClr val="2C3148"/>
                </a:solidFill>
                <a:latin typeface="Times New Roman"/>
                <a:cs typeface="Times New Roman"/>
              </a:rPr>
              <a:t> </a:t>
            </a:r>
            <a:r>
              <a:rPr sz="1800" dirty="0">
                <a:solidFill>
                  <a:srgbClr val="2C3148"/>
                </a:solidFill>
                <a:latin typeface="Times New Roman"/>
                <a:cs typeface="Times New Roman"/>
              </a:rPr>
              <a:t>follows</a:t>
            </a:r>
            <a:r>
              <a:rPr sz="1800" spc="-10" dirty="0">
                <a:solidFill>
                  <a:srgbClr val="2C3148"/>
                </a:solidFill>
                <a:latin typeface="Times New Roman"/>
                <a:cs typeface="Times New Roman"/>
              </a:rPr>
              <a:t> </a:t>
            </a:r>
            <a:r>
              <a:rPr sz="1800" dirty="0">
                <a:solidFill>
                  <a:srgbClr val="2C3148"/>
                </a:solidFill>
                <a:latin typeface="Times New Roman"/>
                <a:cs typeface="Times New Roman"/>
              </a:rPr>
              <a:t>an</a:t>
            </a:r>
            <a:r>
              <a:rPr sz="1800" spc="-5" dirty="0">
                <a:solidFill>
                  <a:srgbClr val="2C3148"/>
                </a:solidFill>
                <a:latin typeface="Times New Roman"/>
                <a:cs typeface="Times New Roman"/>
              </a:rPr>
              <a:t> </a:t>
            </a:r>
            <a:r>
              <a:rPr sz="1800" dirty="0">
                <a:solidFill>
                  <a:srgbClr val="2C3148"/>
                </a:solidFill>
                <a:latin typeface="Times New Roman"/>
                <a:cs typeface="Times New Roman"/>
              </a:rPr>
              <a:t>agile</a:t>
            </a:r>
            <a:r>
              <a:rPr sz="1800" spc="-15" dirty="0">
                <a:solidFill>
                  <a:srgbClr val="2C3148"/>
                </a:solidFill>
                <a:latin typeface="Times New Roman"/>
                <a:cs typeface="Times New Roman"/>
              </a:rPr>
              <a:t> </a:t>
            </a:r>
            <a:r>
              <a:rPr sz="1800" dirty="0">
                <a:solidFill>
                  <a:srgbClr val="2C3148"/>
                </a:solidFill>
                <a:latin typeface="Times New Roman"/>
                <a:cs typeface="Times New Roman"/>
              </a:rPr>
              <a:t>development</a:t>
            </a:r>
            <a:r>
              <a:rPr sz="1800" spc="-20" dirty="0">
                <a:solidFill>
                  <a:srgbClr val="2C3148"/>
                </a:solidFill>
                <a:latin typeface="Times New Roman"/>
                <a:cs typeface="Times New Roman"/>
              </a:rPr>
              <a:t> </a:t>
            </a:r>
            <a:r>
              <a:rPr sz="1800" dirty="0">
                <a:solidFill>
                  <a:srgbClr val="2C3148"/>
                </a:solidFill>
                <a:latin typeface="Times New Roman"/>
                <a:cs typeface="Times New Roman"/>
              </a:rPr>
              <a:t>approach,</a:t>
            </a:r>
            <a:r>
              <a:rPr sz="1800" spc="-20" dirty="0">
                <a:solidFill>
                  <a:srgbClr val="2C3148"/>
                </a:solidFill>
                <a:latin typeface="Times New Roman"/>
                <a:cs typeface="Times New Roman"/>
              </a:rPr>
              <a:t> </a:t>
            </a:r>
            <a:r>
              <a:rPr sz="1800" dirty="0">
                <a:solidFill>
                  <a:srgbClr val="2C3148"/>
                </a:solidFill>
                <a:latin typeface="Times New Roman"/>
                <a:cs typeface="Times New Roman"/>
              </a:rPr>
              <a:t>ensuring continuous</a:t>
            </a:r>
            <a:r>
              <a:rPr sz="1800" spc="-25" dirty="0">
                <a:solidFill>
                  <a:srgbClr val="2C3148"/>
                </a:solidFill>
                <a:latin typeface="Times New Roman"/>
                <a:cs typeface="Times New Roman"/>
              </a:rPr>
              <a:t> </a:t>
            </a:r>
            <a:r>
              <a:rPr sz="1800" dirty="0">
                <a:solidFill>
                  <a:srgbClr val="2C3148"/>
                </a:solidFill>
                <a:latin typeface="Times New Roman"/>
                <a:cs typeface="Times New Roman"/>
              </a:rPr>
              <a:t>collaboration, </a:t>
            </a:r>
            <a:r>
              <a:rPr sz="1800" spc="-434" dirty="0">
                <a:solidFill>
                  <a:srgbClr val="2C3148"/>
                </a:solidFill>
                <a:latin typeface="Times New Roman"/>
                <a:cs typeface="Times New Roman"/>
              </a:rPr>
              <a:t> </a:t>
            </a:r>
            <a:r>
              <a:rPr sz="1800" dirty="0">
                <a:solidFill>
                  <a:srgbClr val="2C3148"/>
                </a:solidFill>
                <a:latin typeface="Times New Roman"/>
                <a:cs typeface="Times New Roman"/>
              </a:rPr>
              <a:t>flexibility,</a:t>
            </a:r>
            <a:r>
              <a:rPr sz="1800" spc="-40" dirty="0">
                <a:solidFill>
                  <a:srgbClr val="2C3148"/>
                </a:solidFill>
                <a:latin typeface="Times New Roman"/>
                <a:cs typeface="Times New Roman"/>
              </a:rPr>
              <a:t> </a:t>
            </a:r>
            <a:r>
              <a:rPr sz="1800" dirty="0">
                <a:solidFill>
                  <a:srgbClr val="2C3148"/>
                </a:solidFill>
                <a:latin typeface="Times New Roman"/>
                <a:cs typeface="Times New Roman"/>
              </a:rPr>
              <a:t>and iterative</a:t>
            </a:r>
            <a:r>
              <a:rPr sz="1800" spc="-30" dirty="0">
                <a:solidFill>
                  <a:srgbClr val="2C3148"/>
                </a:solidFill>
                <a:latin typeface="Times New Roman"/>
                <a:cs typeface="Times New Roman"/>
              </a:rPr>
              <a:t> </a:t>
            </a:r>
            <a:r>
              <a:rPr sz="1800" spc="-5" dirty="0">
                <a:solidFill>
                  <a:srgbClr val="2C3148"/>
                </a:solidFill>
                <a:latin typeface="Times New Roman"/>
                <a:cs typeface="Times New Roman"/>
              </a:rPr>
              <a:t>improvements</a:t>
            </a:r>
            <a:r>
              <a:rPr sz="1800" dirty="0">
                <a:solidFill>
                  <a:srgbClr val="2C3148"/>
                </a:solidFill>
                <a:latin typeface="Times New Roman"/>
                <a:cs typeface="Times New Roman"/>
              </a:rPr>
              <a:t> throughout the</a:t>
            </a:r>
            <a:r>
              <a:rPr sz="1800" spc="-5" dirty="0">
                <a:solidFill>
                  <a:srgbClr val="2C3148"/>
                </a:solidFill>
                <a:latin typeface="Times New Roman"/>
                <a:cs typeface="Times New Roman"/>
              </a:rPr>
              <a:t> </a:t>
            </a:r>
            <a:r>
              <a:rPr sz="1800" dirty="0">
                <a:solidFill>
                  <a:srgbClr val="2C3148"/>
                </a:solidFill>
                <a:latin typeface="Times New Roman"/>
                <a:cs typeface="Times New Roman"/>
              </a:rPr>
              <a:t>project.</a:t>
            </a:r>
            <a:endParaRPr sz="1800" dirty="0">
              <a:latin typeface="Times New Roman"/>
              <a:cs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738" y="29337"/>
            <a:ext cx="4645661" cy="444352"/>
          </a:xfrm>
          <a:prstGeom prst="rect">
            <a:avLst/>
          </a:prstGeom>
        </p:spPr>
        <p:txBody>
          <a:bodyPr vert="horz" wrap="square" lIns="0" tIns="13335" rIns="0" bIns="0" rtlCol="0">
            <a:spAutoFit/>
          </a:bodyPr>
          <a:lstStyle/>
          <a:p>
            <a:pPr marL="12700">
              <a:spcBef>
                <a:spcPts val="105"/>
              </a:spcBef>
            </a:pPr>
            <a:r>
              <a:rPr lang="en-IN" sz="1400" b="0" kern="1200" dirty="0">
                <a:solidFill>
                  <a:srgbClr val="F2F2F2"/>
                </a:solidFill>
                <a:effectLst/>
                <a:latin typeface="Times New Roman" panose="02020603050405020304" pitchFamily="18" charset="0"/>
                <a:ea typeface="+mn-ea"/>
                <a:cs typeface="Times New Roman" panose="02020603050405020304" pitchFamily="18" charset="0"/>
              </a:rPr>
              <a:t>Bangalore House Price prediction using Machine learning </a:t>
            </a:r>
            <a:br>
              <a:rPr lang="en-IN" sz="1000" b="0" dirty="0">
                <a:effectLst/>
              </a:rPr>
            </a:br>
            <a:endParaRPr lang="en-IN" sz="1400" b="0" dirty="0">
              <a:latin typeface="Arial MT"/>
              <a:cs typeface="Arial MT"/>
            </a:endParaRPr>
          </a:p>
        </p:txBody>
      </p:sp>
      <p:sp>
        <p:nvSpPr>
          <p:cNvPr id="3" name="object 3"/>
          <p:cNvSpPr/>
          <p:nvPr/>
        </p:nvSpPr>
        <p:spPr>
          <a:xfrm>
            <a:off x="0" y="4934711"/>
            <a:ext cx="9144000" cy="208915"/>
          </a:xfrm>
          <a:custGeom>
            <a:avLst/>
            <a:gdLst/>
            <a:ahLst/>
            <a:cxnLst/>
            <a:rect l="l" t="t" r="r" b="b"/>
            <a:pathLst>
              <a:path w="9144000" h="208914">
                <a:moveTo>
                  <a:pt x="9144000" y="0"/>
                </a:moveTo>
                <a:lnTo>
                  <a:pt x="0" y="0"/>
                </a:lnTo>
                <a:lnTo>
                  <a:pt x="0" y="208788"/>
                </a:lnTo>
                <a:lnTo>
                  <a:pt x="9144000" y="208788"/>
                </a:lnTo>
                <a:lnTo>
                  <a:pt x="9144000" y="0"/>
                </a:lnTo>
                <a:close/>
              </a:path>
            </a:pathLst>
          </a:custGeom>
          <a:solidFill>
            <a:srgbClr val="85180F"/>
          </a:solidFill>
        </p:spPr>
        <p:txBody>
          <a:bodyPr wrap="square" lIns="0" tIns="0" rIns="0" bIns="0" rtlCol="0"/>
          <a:lstStyle/>
          <a:p>
            <a:endParaRPr/>
          </a:p>
        </p:txBody>
      </p:sp>
      <p:pic>
        <p:nvPicPr>
          <p:cNvPr id="4" name="object 4"/>
          <p:cNvPicPr/>
          <p:nvPr/>
        </p:nvPicPr>
        <p:blipFill>
          <a:blip r:embed="rId2" cstate="print"/>
          <a:stretch>
            <a:fillRect/>
          </a:stretch>
        </p:blipFill>
        <p:spPr>
          <a:xfrm>
            <a:off x="7463061" y="42775"/>
            <a:ext cx="1208487" cy="368530"/>
          </a:xfrm>
          <a:prstGeom prst="rect">
            <a:avLst/>
          </a:prstGeom>
        </p:spPr>
      </p:pic>
      <p:grpSp>
        <p:nvGrpSpPr>
          <p:cNvPr id="5" name="object 5"/>
          <p:cNvGrpSpPr/>
          <p:nvPr/>
        </p:nvGrpSpPr>
        <p:grpSpPr>
          <a:xfrm>
            <a:off x="8983739" y="0"/>
            <a:ext cx="160655" cy="546100"/>
            <a:chOff x="8983739" y="0"/>
            <a:chExt cx="160655" cy="546100"/>
          </a:xfrm>
        </p:grpSpPr>
        <p:pic>
          <p:nvPicPr>
            <p:cNvPr id="6" name="object 6"/>
            <p:cNvPicPr/>
            <p:nvPr/>
          </p:nvPicPr>
          <p:blipFill>
            <a:blip r:embed="rId3" cstate="print"/>
            <a:stretch>
              <a:fillRect/>
            </a:stretch>
          </p:blipFill>
          <p:spPr>
            <a:xfrm>
              <a:off x="8983739" y="8947"/>
              <a:ext cx="160259" cy="536841"/>
            </a:xfrm>
            <a:prstGeom prst="rect">
              <a:avLst/>
            </a:prstGeom>
          </p:spPr>
        </p:pic>
        <p:sp>
          <p:nvSpPr>
            <p:cNvPr id="7" name="object 7"/>
            <p:cNvSpPr/>
            <p:nvPr/>
          </p:nvSpPr>
          <p:spPr>
            <a:xfrm>
              <a:off x="9028175" y="0"/>
              <a:ext cx="116205" cy="467995"/>
            </a:xfrm>
            <a:custGeom>
              <a:avLst/>
              <a:gdLst/>
              <a:ahLst/>
              <a:cxnLst/>
              <a:rect l="l" t="t" r="r" b="b"/>
              <a:pathLst>
                <a:path w="116204" h="467995">
                  <a:moveTo>
                    <a:pt x="115824" y="0"/>
                  </a:moveTo>
                  <a:lnTo>
                    <a:pt x="0" y="0"/>
                  </a:lnTo>
                  <a:lnTo>
                    <a:pt x="0" y="467867"/>
                  </a:lnTo>
                  <a:lnTo>
                    <a:pt x="115824" y="467867"/>
                  </a:lnTo>
                  <a:lnTo>
                    <a:pt x="115824" y="0"/>
                  </a:lnTo>
                  <a:close/>
                </a:path>
              </a:pathLst>
            </a:custGeom>
            <a:solidFill>
              <a:srgbClr val="00AFEF"/>
            </a:solidFill>
          </p:spPr>
          <p:txBody>
            <a:bodyPr wrap="square" lIns="0" tIns="0" rIns="0" bIns="0" rtlCol="0"/>
            <a:lstStyle/>
            <a:p>
              <a:endParaRPr/>
            </a:p>
          </p:txBody>
        </p:sp>
      </p:grpSp>
      <p:sp>
        <p:nvSpPr>
          <p:cNvPr id="8" name="object 8"/>
          <p:cNvSpPr txBox="1"/>
          <p:nvPr/>
        </p:nvSpPr>
        <p:spPr>
          <a:xfrm>
            <a:off x="390550" y="470661"/>
            <a:ext cx="3592829" cy="391160"/>
          </a:xfrm>
          <a:prstGeom prst="rect">
            <a:avLst/>
          </a:prstGeom>
        </p:spPr>
        <p:txBody>
          <a:bodyPr vert="horz" wrap="square" lIns="0" tIns="12700" rIns="0" bIns="0" rtlCol="0">
            <a:spAutoFit/>
          </a:bodyPr>
          <a:lstStyle/>
          <a:p>
            <a:pPr marL="12700">
              <a:lnSpc>
                <a:spcPct val="100000"/>
              </a:lnSpc>
              <a:spcBef>
                <a:spcPts val="100"/>
              </a:spcBef>
            </a:pPr>
            <a:r>
              <a:rPr sz="2400" b="1" dirty="0">
                <a:solidFill>
                  <a:srgbClr val="001F5F"/>
                </a:solidFill>
                <a:latin typeface="Arial"/>
                <a:cs typeface="Arial"/>
              </a:rPr>
              <a:t>Algorithm</a:t>
            </a:r>
            <a:r>
              <a:rPr sz="2400" b="1" spc="-60" dirty="0">
                <a:solidFill>
                  <a:srgbClr val="001F5F"/>
                </a:solidFill>
                <a:latin typeface="Arial"/>
                <a:cs typeface="Arial"/>
              </a:rPr>
              <a:t> </a:t>
            </a:r>
            <a:r>
              <a:rPr sz="2400" b="1" spc="-5" dirty="0">
                <a:solidFill>
                  <a:srgbClr val="001F5F"/>
                </a:solidFill>
                <a:latin typeface="Arial"/>
                <a:cs typeface="Arial"/>
              </a:rPr>
              <a:t>&amp;</a:t>
            </a:r>
            <a:r>
              <a:rPr sz="2400" b="1" spc="-35" dirty="0">
                <a:solidFill>
                  <a:srgbClr val="001F5F"/>
                </a:solidFill>
                <a:latin typeface="Arial"/>
                <a:cs typeface="Arial"/>
              </a:rPr>
              <a:t> </a:t>
            </a:r>
            <a:r>
              <a:rPr sz="2400" b="1" spc="-5" dirty="0">
                <a:solidFill>
                  <a:srgbClr val="001F5F"/>
                </a:solidFill>
                <a:latin typeface="Arial"/>
                <a:cs typeface="Arial"/>
              </a:rPr>
              <a:t>Deployment</a:t>
            </a:r>
            <a:endParaRPr sz="2400">
              <a:latin typeface="Arial"/>
              <a:cs typeface="Arial"/>
            </a:endParaRPr>
          </a:p>
        </p:txBody>
      </p:sp>
      <p:sp>
        <p:nvSpPr>
          <p:cNvPr id="10" name="object 10"/>
          <p:cNvSpPr txBox="1"/>
          <p:nvPr/>
        </p:nvSpPr>
        <p:spPr>
          <a:xfrm>
            <a:off x="3821048" y="2232712"/>
            <a:ext cx="4753610" cy="1595120"/>
          </a:xfrm>
          <a:prstGeom prst="rect">
            <a:avLst/>
          </a:prstGeom>
        </p:spPr>
        <p:txBody>
          <a:bodyPr vert="horz" wrap="square" lIns="0" tIns="66040" rIns="0" bIns="0" rtlCol="0">
            <a:spAutoFit/>
          </a:bodyPr>
          <a:lstStyle/>
          <a:p>
            <a:pPr marL="12700">
              <a:lnSpc>
                <a:spcPct val="100000"/>
              </a:lnSpc>
              <a:spcBef>
                <a:spcPts val="520"/>
              </a:spcBef>
            </a:pPr>
            <a:r>
              <a:rPr sz="1400" b="1" dirty="0">
                <a:solidFill>
                  <a:srgbClr val="2C3148"/>
                </a:solidFill>
                <a:latin typeface="Times New Roman"/>
                <a:cs typeface="Times New Roman"/>
              </a:rPr>
              <a:t>Machine</a:t>
            </a:r>
            <a:r>
              <a:rPr sz="1400" b="1" spc="-35" dirty="0">
                <a:solidFill>
                  <a:srgbClr val="2C3148"/>
                </a:solidFill>
                <a:latin typeface="Times New Roman"/>
                <a:cs typeface="Times New Roman"/>
              </a:rPr>
              <a:t> </a:t>
            </a:r>
            <a:r>
              <a:rPr sz="1400" b="1" dirty="0">
                <a:solidFill>
                  <a:srgbClr val="2C3148"/>
                </a:solidFill>
                <a:latin typeface="Times New Roman"/>
                <a:cs typeface="Times New Roman"/>
              </a:rPr>
              <a:t>Learning</a:t>
            </a:r>
            <a:r>
              <a:rPr sz="1400" b="1" spc="-60" dirty="0">
                <a:solidFill>
                  <a:srgbClr val="2C3148"/>
                </a:solidFill>
                <a:latin typeface="Times New Roman"/>
                <a:cs typeface="Times New Roman"/>
              </a:rPr>
              <a:t> </a:t>
            </a:r>
            <a:r>
              <a:rPr sz="1400" b="1" dirty="0">
                <a:solidFill>
                  <a:srgbClr val="2C3148"/>
                </a:solidFill>
                <a:latin typeface="Times New Roman"/>
                <a:cs typeface="Times New Roman"/>
              </a:rPr>
              <a:t>Algorithms:</a:t>
            </a:r>
            <a:endParaRPr sz="1400" dirty="0">
              <a:latin typeface="Times New Roman"/>
              <a:cs typeface="Times New Roman"/>
            </a:endParaRPr>
          </a:p>
          <a:p>
            <a:pPr marL="12700">
              <a:lnSpc>
                <a:spcPct val="100000"/>
              </a:lnSpc>
              <a:spcBef>
                <a:spcPts val="355"/>
              </a:spcBef>
            </a:pPr>
            <a:r>
              <a:rPr sz="1200" dirty="0">
                <a:solidFill>
                  <a:srgbClr val="2C3148"/>
                </a:solidFill>
                <a:latin typeface="Times New Roman"/>
                <a:cs typeface="Times New Roman"/>
              </a:rPr>
              <a:t>We</a:t>
            </a:r>
            <a:r>
              <a:rPr sz="1200" spc="5" dirty="0">
                <a:solidFill>
                  <a:srgbClr val="2C3148"/>
                </a:solidFill>
                <a:latin typeface="Times New Roman"/>
                <a:cs typeface="Times New Roman"/>
              </a:rPr>
              <a:t> </a:t>
            </a:r>
            <a:r>
              <a:rPr sz="1200" dirty="0">
                <a:solidFill>
                  <a:srgbClr val="2C3148"/>
                </a:solidFill>
                <a:latin typeface="Times New Roman"/>
                <a:cs typeface="Times New Roman"/>
              </a:rPr>
              <a:t>employ</a:t>
            </a:r>
            <a:r>
              <a:rPr sz="1200" spc="15" dirty="0">
                <a:solidFill>
                  <a:srgbClr val="2C3148"/>
                </a:solidFill>
                <a:latin typeface="Times New Roman"/>
                <a:cs typeface="Times New Roman"/>
              </a:rPr>
              <a:t> </a:t>
            </a:r>
            <a:r>
              <a:rPr sz="1200" dirty="0">
                <a:solidFill>
                  <a:srgbClr val="2C3148"/>
                </a:solidFill>
                <a:latin typeface="Times New Roman"/>
                <a:cs typeface="Times New Roman"/>
              </a:rPr>
              <a:t>a</a:t>
            </a:r>
            <a:r>
              <a:rPr sz="1200" spc="5" dirty="0">
                <a:solidFill>
                  <a:srgbClr val="2C3148"/>
                </a:solidFill>
                <a:latin typeface="Times New Roman"/>
                <a:cs typeface="Times New Roman"/>
              </a:rPr>
              <a:t> </a:t>
            </a:r>
            <a:r>
              <a:rPr sz="1200" dirty="0">
                <a:solidFill>
                  <a:srgbClr val="2C3148"/>
                </a:solidFill>
                <a:latin typeface="Times New Roman"/>
                <a:cs typeface="Times New Roman"/>
              </a:rPr>
              <a:t>combination</a:t>
            </a:r>
            <a:r>
              <a:rPr sz="1200" spc="40" dirty="0">
                <a:solidFill>
                  <a:srgbClr val="2C3148"/>
                </a:solidFill>
                <a:latin typeface="Times New Roman"/>
                <a:cs typeface="Times New Roman"/>
              </a:rPr>
              <a:t> </a:t>
            </a:r>
            <a:r>
              <a:rPr sz="1200" dirty="0">
                <a:solidFill>
                  <a:srgbClr val="2C3148"/>
                </a:solidFill>
                <a:latin typeface="Times New Roman"/>
                <a:cs typeface="Times New Roman"/>
              </a:rPr>
              <a:t>of</a:t>
            </a:r>
            <a:r>
              <a:rPr sz="1200" spc="5" dirty="0">
                <a:solidFill>
                  <a:srgbClr val="2C3148"/>
                </a:solidFill>
                <a:latin typeface="Times New Roman"/>
                <a:cs typeface="Times New Roman"/>
              </a:rPr>
              <a:t> </a:t>
            </a:r>
            <a:r>
              <a:rPr sz="1200" spc="20" dirty="0">
                <a:solidFill>
                  <a:srgbClr val="2C3148"/>
                </a:solidFill>
                <a:latin typeface="Times New Roman"/>
                <a:cs typeface="Times New Roman"/>
              </a:rPr>
              <a:t> </a:t>
            </a:r>
            <a:r>
              <a:rPr sz="1200" spc="-5" dirty="0">
                <a:solidFill>
                  <a:srgbClr val="2C3148"/>
                </a:solidFill>
                <a:latin typeface="Times New Roman"/>
                <a:cs typeface="Times New Roman"/>
              </a:rPr>
              <a:t>algorithms</a:t>
            </a:r>
            <a:r>
              <a:rPr lang="en-IN" sz="1200" spc="40" dirty="0">
                <a:solidFill>
                  <a:srgbClr val="2C3148"/>
                </a:solidFill>
                <a:latin typeface="Times New Roman"/>
                <a:cs typeface="Times New Roman"/>
              </a:rPr>
              <a:t> Sci-kit learn, Lasso, Ridge &amp; Linear regression </a:t>
            </a:r>
            <a:r>
              <a:rPr sz="1200" dirty="0">
                <a:solidFill>
                  <a:srgbClr val="2C3148"/>
                </a:solidFill>
                <a:latin typeface="Times New Roman"/>
                <a:cs typeface="Times New Roman"/>
              </a:rPr>
              <a:t>to</a:t>
            </a:r>
            <a:r>
              <a:rPr sz="1200" spc="5" dirty="0">
                <a:solidFill>
                  <a:srgbClr val="2C3148"/>
                </a:solidFill>
                <a:latin typeface="Times New Roman"/>
                <a:cs typeface="Times New Roman"/>
              </a:rPr>
              <a:t> </a:t>
            </a:r>
            <a:r>
              <a:rPr sz="1200" dirty="0">
                <a:solidFill>
                  <a:srgbClr val="2C3148"/>
                </a:solidFill>
                <a:latin typeface="Times New Roman"/>
                <a:cs typeface="Times New Roman"/>
              </a:rPr>
              <a:t>build</a:t>
            </a:r>
            <a:r>
              <a:rPr sz="1200" spc="5" dirty="0">
                <a:solidFill>
                  <a:srgbClr val="2C3148"/>
                </a:solidFill>
                <a:latin typeface="Times New Roman"/>
                <a:cs typeface="Times New Roman"/>
              </a:rPr>
              <a:t> </a:t>
            </a:r>
            <a:r>
              <a:rPr sz="1200" dirty="0">
                <a:solidFill>
                  <a:srgbClr val="2C3148"/>
                </a:solidFill>
                <a:latin typeface="Times New Roman"/>
                <a:cs typeface="Times New Roman"/>
              </a:rPr>
              <a:t>our</a:t>
            </a:r>
            <a:r>
              <a:rPr sz="1200" spc="5" dirty="0">
                <a:solidFill>
                  <a:srgbClr val="2C3148"/>
                </a:solidFill>
                <a:latin typeface="Times New Roman"/>
                <a:cs typeface="Times New Roman"/>
              </a:rPr>
              <a:t> </a:t>
            </a:r>
            <a:r>
              <a:rPr sz="1200" spc="-5" dirty="0">
                <a:solidFill>
                  <a:srgbClr val="2C3148"/>
                </a:solidFill>
                <a:latin typeface="Times New Roman"/>
                <a:cs typeface="Times New Roman"/>
              </a:rPr>
              <a:t>attrition</a:t>
            </a:r>
            <a:r>
              <a:rPr sz="1200" spc="25" dirty="0">
                <a:solidFill>
                  <a:srgbClr val="2C3148"/>
                </a:solidFill>
                <a:latin typeface="Times New Roman"/>
                <a:cs typeface="Times New Roman"/>
              </a:rPr>
              <a:t> </a:t>
            </a:r>
            <a:r>
              <a:rPr sz="1200" dirty="0">
                <a:solidFill>
                  <a:srgbClr val="2C3148"/>
                </a:solidFill>
                <a:latin typeface="Times New Roman"/>
                <a:cs typeface="Times New Roman"/>
              </a:rPr>
              <a:t>prediction</a:t>
            </a:r>
            <a:r>
              <a:rPr sz="1200" spc="25" dirty="0">
                <a:solidFill>
                  <a:srgbClr val="2C3148"/>
                </a:solidFill>
                <a:latin typeface="Times New Roman"/>
                <a:cs typeface="Times New Roman"/>
              </a:rPr>
              <a:t> </a:t>
            </a:r>
            <a:r>
              <a:rPr sz="1200" dirty="0">
                <a:solidFill>
                  <a:srgbClr val="2C3148"/>
                </a:solidFill>
                <a:latin typeface="Times New Roman"/>
                <a:cs typeface="Times New Roman"/>
              </a:rPr>
              <a:t>models</a:t>
            </a:r>
            <a:endParaRPr sz="1200" dirty="0">
              <a:latin typeface="Times New Roman"/>
              <a:cs typeface="Times New Roman"/>
            </a:endParaRPr>
          </a:p>
          <a:p>
            <a:pPr marL="12700">
              <a:lnSpc>
                <a:spcPct val="100000"/>
              </a:lnSpc>
              <a:spcBef>
                <a:spcPts val="865"/>
              </a:spcBef>
            </a:pPr>
            <a:r>
              <a:rPr sz="1200" b="1" dirty="0">
                <a:solidFill>
                  <a:srgbClr val="2C3148"/>
                </a:solidFill>
                <a:latin typeface="Times New Roman"/>
                <a:cs typeface="Times New Roman"/>
              </a:rPr>
              <a:t>Model</a:t>
            </a:r>
            <a:r>
              <a:rPr sz="1200" b="1" spc="-15" dirty="0">
                <a:solidFill>
                  <a:srgbClr val="2C3148"/>
                </a:solidFill>
                <a:latin typeface="Times New Roman"/>
                <a:cs typeface="Times New Roman"/>
              </a:rPr>
              <a:t> </a:t>
            </a:r>
            <a:r>
              <a:rPr sz="1200" b="1" spc="-5" dirty="0">
                <a:solidFill>
                  <a:srgbClr val="2C3148"/>
                </a:solidFill>
                <a:latin typeface="Times New Roman"/>
                <a:cs typeface="Times New Roman"/>
              </a:rPr>
              <a:t>Deployment:</a:t>
            </a:r>
            <a:endParaRPr sz="1200" dirty="0">
              <a:latin typeface="Times New Roman"/>
              <a:cs typeface="Times New Roman"/>
            </a:endParaRPr>
          </a:p>
          <a:p>
            <a:pPr marL="12700" marR="5080">
              <a:lnSpc>
                <a:spcPct val="100000"/>
              </a:lnSpc>
              <a:spcBef>
                <a:spcPts val="395"/>
              </a:spcBef>
            </a:pPr>
            <a:r>
              <a:rPr sz="1200" dirty="0">
                <a:solidFill>
                  <a:srgbClr val="2C3148"/>
                </a:solidFill>
                <a:latin typeface="Times New Roman"/>
                <a:cs typeface="Times New Roman"/>
              </a:rPr>
              <a:t>The</a:t>
            </a:r>
            <a:r>
              <a:rPr sz="1200" spc="5" dirty="0">
                <a:solidFill>
                  <a:srgbClr val="2C3148"/>
                </a:solidFill>
                <a:latin typeface="Times New Roman"/>
                <a:cs typeface="Times New Roman"/>
              </a:rPr>
              <a:t> </a:t>
            </a:r>
            <a:r>
              <a:rPr sz="1200" spc="-5" dirty="0">
                <a:solidFill>
                  <a:srgbClr val="2C3148"/>
                </a:solidFill>
                <a:latin typeface="Times New Roman"/>
                <a:cs typeface="Times New Roman"/>
              </a:rPr>
              <a:t>trained</a:t>
            </a:r>
            <a:r>
              <a:rPr sz="1200" spc="20" dirty="0">
                <a:solidFill>
                  <a:srgbClr val="2C3148"/>
                </a:solidFill>
                <a:latin typeface="Times New Roman"/>
                <a:cs typeface="Times New Roman"/>
              </a:rPr>
              <a:t> </a:t>
            </a:r>
            <a:r>
              <a:rPr sz="1200" dirty="0">
                <a:solidFill>
                  <a:srgbClr val="2C3148"/>
                </a:solidFill>
                <a:latin typeface="Times New Roman"/>
                <a:cs typeface="Times New Roman"/>
              </a:rPr>
              <a:t>models</a:t>
            </a:r>
            <a:r>
              <a:rPr sz="1200" spc="15" dirty="0">
                <a:solidFill>
                  <a:srgbClr val="2C3148"/>
                </a:solidFill>
                <a:latin typeface="Times New Roman"/>
                <a:cs typeface="Times New Roman"/>
              </a:rPr>
              <a:t> </a:t>
            </a:r>
            <a:r>
              <a:rPr sz="1200" spc="-5" dirty="0">
                <a:solidFill>
                  <a:srgbClr val="2C3148"/>
                </a:solidFill>
                <a:latin typeface="Times New Roman"/>
                <a:cs typeface="Times New Roman"/>
              </a:rPr>
              <a:t>are</a:t>
            </a:r>
            <a:r>
              <a:rPr sz="1200" spc="20" dirty="0">
                <a:solidFill>
                  <a:srgbClr val="2C3148"/>
                </a:solidFill>
                <a:latin typeface="Times New Roman"/>
                <a:cs typeface="Times New Roman"/>
              </a:rPr>
              <a:t> </a:t>
            </a:r>
            <a:r>
              <a:rPr sz="1200" spc="-5" dirty="0">
                <a:solidFill>
                  <a:srgbClr val="2C3148"/>
                </a:solidFill>
                <a:latin typeface="Times New Roman"/>
                <a:cs typeface="Times New Roman"/>
              </a:rPr>
              <a:t>deployed</a:t>
            </a:r>
            <a:r>
              <a:rPr sz="1200" spc="60" dirty="0">
                <a:solidFill>
                  <a:srgbClr val="2C3148"/>
                </a:solidFill>
                <a:latin typeface="Times New Roman"/>
                <a:cs typeface="Times New Roman"/>
              </a:rPr>
              <a:t> </a:t>
            </a:r>
            <a:r>
              <a:rPr sz="1200" dirty="0">
                <a:solidFill>
                  <a:srgbClr val="2C3148"/>
                </a:solidFill>
                <a:latin typeface="Times New Roman"/>
                <a:cs typeface="Times New Roman"/>
              </a:rPr>
              <a:t>using</a:t>
            </a:r>
            <a:r>
              <a:rPr sz="1200" spc="-10" dirty="0">
                <a:solidFill>
                  <a:srgbClr val="2C3148"/>
                </a:solidFill>
                <a:latin typeface="Times New Roman"/>
                <a:cs typeface="Times New Roman"/>
              </a:rPr>
              <a:t> </a:t>
            </a:r>
            <a:r>
              <a:rPr lang="en-IN" sz="1200" spc="-10" dirty="0">
                <a:solidFill>
                  <a:srgbClr val="2C3148"/>
                </a:solidFill>
                <a:latin typeface="Times New Roman"/>
                <a:cs typeface="Times New Roman"/>
              </a:rPr>
              <a:t>Flask</a:t>
            </a:r>
            <a:r>
              <a:rPr sz="1200" spc="-5" dirty="0">
                <a:solidFill>
                  <a:srgbClr val="2C3148"/>
                </a:solidFill>
                <a:latin typeface="Times New Roman"/>
                <a:cs typeface="Times New Roman"/>
              </a:rPr>
              <a:t>,</a:t>
            </a:r>
            <a:r>
              <a:rPr sz="1200" spc="35" dirty="0">
                <a:solidFill>
                  <a:srgbClr val="2C3148"/>
                </a:solidFill>
                <a:latin typeface="Times New Roman"/>
                <a:cs typeface="Times New Roman"/>
              </a:rPr>
              <a:t> </a:t>
            </a:r>
            <a:r>
              <a:rPr sz="1200" spc="-5" dirty="0">
                <a:solidFill>
                  <a:srgbClr val="2C3148"/>
                </a:solidFill>
                <a:latin typeface="Times New Roman"/>
                <a:cs typeface="Times New Roman"/>
              </a:rPr>
              <a:t>allowing </a:t>
            </a:r>
            <a:r>
              <a:rPr sz="1200" dirty="0">
                <a:solidFill>
                  <a:srgbClr val="2C3148"/>
                </a:solidFill>
                <a:latin typeface="Times New Roman"/>
                <a:cs typeface="Times New Roman"/>
              </a:rPr>
              <a:t> </a:t>
            </a:r>
            <a:r>
              <a:rPr sz="1200" spc="-5" dirty="0">
                <a:solidFill>
                  <a:srgbClr val="2C3148"/>
                </a:solidFill>
                <a:latin typeface="Times New Roman"/>
                <a:cs typeface="Times New Roman"/>
              </a:rPr>
              <a:t>organizations</a:t>
            </a:r>
            <a:r>
              <a:rPr sz="1200" spc="35" dirty="0">
                <a:solidFill>
                  <a:srgbClr val="2C3148"/>
                </a:solidFill>
                <a:latin typeface="Times New Roman"/>
                <a:cs typeface="Times New Roman"/>
              </a:rPr>
              <a:t> </a:t>
            </a:r>
            <a:r>
              <a:rPr sz="1200" dirty="0">
                <a:solidFill>
                  <a:srgbClr val="2C3148"/>
                </a:solidFill>
                <a:latin typeface="Times New Roman"/>
                <a:cs typeface="Times New Roman"/>
              </a:rPr>
              <a:t>to seamlessly</a:t>
            </a:r>
            <a:r>
              <a:rPr sz="1200" spc="15" dirty="0">
                <a:solidFill>
                  <a:srgbClr val="2C3148"/>
                </a:solidFill>
                <a:latin typeface="Times New Roman"/>
                <a:cs typeface="Times New Roman"/>
              </a:rPr>
              <a:t> </a:t>
            </a:r>
            <a:r>
              <a:rPr sz="1200" spc="-5" dirty="0">
                <a:solidFill>
                  <a:srgbClr val="2C3148"/>
                </a:solidFill>
                <a:latin typeface="Times New Roman"/>
                <a:cs typeface="Times New Roman"/>
              </a:rPr>
              <a:t>integrate</a:t>
            </a:r>
            <a:r>
              <a:rPr sz="1200" spc="45" dirty="0">
                <a:solidFill>
                  <a:srgbClr val="2C3148"/>
                </a:solidFill>
                <a:latin typeface="Times New Roman"/>
                <a:cs typeface="Times New Roman"/>
              </a:rPr>
              <a:t> </a:t>
            </a:r>
            <a:r>
              <a:rPr sz="1200" dirty="0">
                <a:solidFill>
                  <a:srgbClr val="2C3148"/>
                </a:solidFill>
                <a:latin typeface="Times New Roman"/>
                <a:cs typeface="Times New Roman"/>
              </a:rPr>
              <a:t>the</a:t>
            </a:r>
            <a:r>
              <a:rPr sz="1200" spc="5" dirty="0">
                <a:solidFill>
                  <a:srgbClr val="2C3148"/>
                </a:solidFill>
                <a:latin typeface="Times New Roman"/>
                <a:cs typeface="Times New Roman"/>
              </a:rPr>
              <a:t> </a:t>
            </a:r>
            <a:r>
              <a:rPr sz="1200" dirty="0">
                <a:solidFill>
                  <a:srgbClr val="2C3148"/>
                </a:solidFill>
                <a:latin typeface="Times New Roman"/>
                <a:cs typeface="Times New Roman"/>
              </a:rPr>
              <a:t>attrition</a:t>
            </a:r>
            <a:r>
              <a:rPr sz="1200" spc="30" dirty="0">
                <a:solidFill>
                  <a:srgbClr val="2C3148"/>
                </a:solidFill>
                <a:latin typeface="Times New Roman"/>
                <a:cs typeface="Times New Roman"/>
              </a:rPr>
              <a:t> </a:t>
            </a:r>
            <a:r>
              <a:rPr sz="1200" dirty="0">
                <a:solidFill>
                  <a:srgbClr val="2C3148"/>
                </a:solidFill>
                <a:latin typeface="Times New Roman"/>
                <a:cs typeface="Times New Roman"/>
              </a:rPr>
              <a:t>prediction</a:t>
            </a:r>
            <a:r>
              <a:rPr sz="1200" spc="25" dirty="0">
                <a:solidFill>
                  <a:srgbClr val="2C3148"/>
                </a:solidFill>
                <a:latin typeface="Times New Roman"/>
                <a:cs typeface="Times New Roman"/>
              </a:rPr>
              <a:t> </a:t>
            </a:r>
            <a:r>
              <a:rPr sz="1200" spc="-10" dirty="0">
                <a:solidFill>
                  <a:srgbClr val="2C3148"/>
                </a:solidFill>
                <a:latin typeface="Times New Roman"/>
                <a:cs typeface="Times New Roman"/>
              </a:rPr>
              <a:t>system</a:t>
            </a:r>
            <a:r>
              <a:rPr sz="1200" spc="35" dirty="0">
                <a:solidFill>
                  <a:srgbClr val="2C3148"/>
                </a:solidFill>
                <a:latin typeface="Times New Roman"/>
                <a:cs typeface="Times New Roman"/>
              </a:rPr>
              <a:t> </a:t>
            </a:r>
            <a:r>
              <a:rPr sz="1200" dirty="0">
                <a:solidFill>
                  <a:srgbClr val="2C3148"/>
                </a:solidFill>
                <a:latin typeface="Times New Roman"/>
                <a:cs typeface="Times New Roman"/>
              </a:rPr>
              <a:t>into</a:t>
            </a:r>
            <a:r>
              <a:rPr sz="1200" spc="10" dirty="0">
                <a:solidFill>
                  <a:srgbClr val="2C3148"/>
                </a:solidFill>
                <a:latin typeface="Times New Roman"/>
                <a:cs typeface="Times New Roman"/>
              </a:rPr>
              <a:t> </a:t>
            </a:r>
            <a:r>
              <a:rPr sz="1200" dirty="0">
                <a:solidFill>
                  <a:srgbClr val="2C3148"/>
                </a:solidFill>
                <a:latin typeface="Times New Roman"/>
                <a:cs typeface="Times New Roman"/>
              </a:rPr>
              <a:t>their </a:t>
            </a:r>
            <a:r>
              <a:rPr sz="1200" spc="-285" dirty="0">
                <a:solidFill>
                  <a:srgbClr val="2C3148"/>
                </a:solidFill>
                <a:latin typeface="Times New Roman"/>
                <a:cs typeface="Times New Roman"/>
              </a:rPr>
              <a:t> </a:t>
            </a:r>
            <a:r>
              <a:rPr sz="1200" dirty="0">
                <a:solidFill>
                  <a:srgbClr val="2C3148"/>
                </a:solidFill>
                <a:latin typeface="Times New Roman"/>
                <a:cs typeface="Times New Roman"/>
              </a:rPr>
              <a:t>existing</a:t>
            </a:r>
            <a:r>
              <a:rPr sz="1200" spc="-5" dirty="0">
                <a:solidFill>
                  <a:srgbClr val="2C3148"/>
                </a:solidFill>
                <a:latin typeface="Times New Roman"/>
                <a:cs typeface="Times New Roman"/>
              </a:rPr>
              <a:t> infrastructure</a:t>
            </a:r>
            <a:endParaRPr sz="1200" dirty="0">
              <a:latin typeface="Times New Roman"/>
              <a:cs typeface="Times New Roman"/>
            </a:endParaRPr>
          </a:p>
        </p:txBody>
      </p:sp>
      <p:pic>
        <p:nvPicPr>
          <p:cNvPr id="16" name="Picture 15">
            <a:extLst>
              <a:ext uri="{FF2B5EF4-FFF2-40B4-BE49-F238E27FC236}">
                <a16:creationId xmlns:a16="http://schemas.microsoft.com/office/drawing/2014/main" id="{0BE703DA-1CFC-AD6A-8C9C-60B2BAC05E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1063503"/>
            <a:ext cx="3292421" cy="356064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128</TotalTime>
  <Words>833</Words>
  <Application>Microsoft Office PowerPoint</Application>
  <PresentationFormat>On-screen Show (16:9)</PresentationFormat>
  <Paragraphs>74</Paragraphs>
  <Slides>14</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Microsoft YaHei</vt:lpstr>
      <vt:lpstr>Arial</vt:lpstr>
      <vt:lpstr>Arial MT</vt:lpstr>
      <vt:lpstr>Calibri</vt:lpstr>
      <vt:lpstr>Söhne</vt:lpstr>
      <vt:lpstr>Times New Roman</vt:lpstr>
      <vt:lpstr>Office Theme</vt:lpstr>
      <vt:lpstr>Bangalore House Price prediction using Machine learning </vt:lpstr>
      <vt:lpstr>OUTLINE</vt:lpstr>
      <vt:lpstr>Abstract</vt:lpstr>
      <vt:lpstr>Problem Statement  Developing a machine learning model for predicting house prices in Bangalore, India. The goal is to create a model that can accurately estimate the market value of residential properties based on various features. This model will be valuable for real estate agents, homebuyers, and sellers to make informed decisions.</vt:lpstr>
      <vt:lpstr>Aim and Objective</vt:lpstr>
      <vt:lpstr>PowerPoint Presentation</vt:lpstr>
      <vt:lpstr>Bangalore House Price prediction using Machine learning  </vt:lpstr>
      <vt:lpstr>System Deployment Approach</vt:lpstr>
      <vt:lpstr>Bangalore House Price prediction using Machine learning  </vt:lpstr>
      <vt:lpstr>Conclusion</vt:lpstr>
      <vt:lpstr>Future Scope</vt:lpstr>
      <vt:lpstr>Reference</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Kishan Shinde</cp:lastModifiedBy>
  <cp:revision>4</cp:revision>
  <dcterms:created xsi:type="dcterms:W3CDTF">2023-12-19T05:45:46Z</dcterms:created>
  <dcterms:modified xsi:type="dcterms:W3CDTF">2023-12-20T06:43:50Z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2023-12-19T00:00:00Z</vt:filetime>
  </property>
  <property fmtid="{D5CDD505-2E9C-101B-9397-08002B2CF9AE}" pid="3" name="Creator">
    <vt:lpwstr>Microsoft® PowerPoint® for Microsoft 365</vt:lpwstr>
  </property>
  <property fmtid="{D5CDD505-2E9C-101B-9397-08002B2CF9AE}" pid="4" name="LastSaved">
    <vt:filetime>2023-12-19T00:00:00Z</vt:filetime>
  </property>
</Properties>
</file>